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75" r:id="rId4"/>
    <p:sldId id="276" r:id="rId5"/>
    <p:sldId id="274" r:id="rId6"/>
    <p:sldId id="1142" r:id="rId7"/>
    <p:sldId id="267" r:id="rId8"/>
    <p:sldId id="270" r:id="rId9"/>
    <p:sldId id="273" r:id="rId10"/>
    <p:sldId id="271" r:id="rId11"/>
    <p:sldId id="261" r:id="rId12"/>
    <p:sldId id="1141" r:id="rId13"/>
    <p:sldId id="266" r:id="rId14"/>
    <p:sldId id="268" r:id="rId15"/>
    <p:sldId id="264" r:id="rId16"/>
    <p:sldId id="333" r:id="rId17"/>
    <p:sldId id="259"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97E2"/>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7" autoAdjust="0"/>
    <p:restoredTop sz="64673" autoAdjust="0"/>
  </p:normalViewPr>
  <p:slideViewPr>
    <p:cSldViewPr snapToGrid="0">
      <p:cViewPr varScale="1">
        <p:scale>
          <a:sx n="67" d="100"/>
          <a:sy n="67" d="100"/>
        </p:scale>
        <p:origin x="1500" y="72"/>
      </p:cViewPr>
      <p:guideLst/>
    </p:cSldViewPr>
  </p:slideViewPr>
  <p:outlineViewPr>
    <p:cViewPr>
      <p:scale>
        <a:sx n="33" d="100"/>
        <a:sy n="33" d="100"/>
      </p:scale>
      <p:origin x="0" y="-6258"/>
    </p:cViewPr>
  </p:outlineViewPr>
  <p:notesTextViewPr>
    <p:cViewPr>
      <p:scale>
        <a:sx n="125" d="100"/>
        <a:sy n="125" d="100"/>
      </p:scale>
      <p:origin x="0" y="0"/>
    </p:cViewPr>
  </p:notesTextViewPr>
  <p:notesViewPr>
    <p:cSldViewPr snapToGrid="0">
      <p:cViewPr varScale="1">
        <p:scale>
          <a:sx n="79" d="100"/>
          <a:sy n="79" d="100"/>
        </p:scale>
        <p:origin x="31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a:t>Internship Sector compared to 2023 Employment Sector </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'[Copy of DIP Scrape_May 2023_Data about current employers and career trajectories.xlsx]2023 Chart'!$B$3</c:f>
              <c:strCache>
                <c:ptCount val="1"/>
                <c:pt idx="0">
                  <c:v>Internship Sector</c:v>
                </c:pt>
              </c:strCache>
            </c:strRef>
          </c:tx>
          <c:spPr>
            <a:solidFill>
              <a:srgbClr val="8497E2"/>
            </a:solidFill>
            <a:ln>
              <a:noFill/>
            </a:ln>
            <a:effectLst/>
          </c:spPr>
          <c:invertIfNegative val="0"/>
          <c:cat>
            <c:strRef>
              <c:f>'[Copy of DIP Scrape_May 2023_Data about current employers and career trajectories.xlsx]2023 Chart'!$A$4:$A$11</c:f>
              <c:strCache>
                <c:ptCount val="8"/>
                <c:pt idx="0">
                  <c:v>For-Profit </c:v>
                </c:pt>
                <c:pt idx="1">
                  <c:v>Academic Sector </c:v>
                </c:pt>
                <c:pt idx="2">
                  <c:v>Government </c:v>
                </c:pt>
                <c:pt idx="3">
                  <c:v>Healthcare system </c:v>
                </c:pt>
                <c:pt idx="4">
                  <c:v>Not for Profit </c:v>
                </c:pt>
                <c:pt idx="5">
                  <c:v>Self-employed Freelancing</c:v>
                </c:pt>
                <c:pt idx="6">
                  <c:v>Education K-12</c:v>
                </c:pt>
                <c:pt idx="7">
                  <c:v>Other</c:v>
                </c:pt>
              </c:strCache>
            </c:strRef>
          </c:cat>
          <c:val>
            <c:numRef>
              <c:f>'[Copy of DIP Scrape_May 2023_Data about current employers and career trajectories.xlsx]2023 Chart'!$B$4:$B$11</c:f>
              <c:numCache>
                <c:formatCode>General</c:formatCode>
                <c:ptCount val="8"/>
                <c:pt idx="0">
                  <c:v>34</c:v>
                </c:pt>
                <c:pt idx="1">
                  <c:v>20</c:v>
                </c:pt>
                <c:pt idx="2">
                  <c:v>24</c:v>
                </c:pt>
                <c:pt idx="3">
                  <c:v>11</c:v>
                </c:pt>
                <c:pt idx="4">
                  <c:v>13</c:v>
                </c:pt>
                <c:pt idx="5">
                  <c:v>0</c:v>
                </c:pt>
                <c:pt idx="6">
                  <c:v>0</c:v>
                </c:pt>
                <c:pt idx="7">
                  <c:v>1</c:v>
                </c:pt>
              </c:numCache>
            </c:numRef>
          </c:val>
          <c:extLst>
            <c:ext xmlns:c16="http://schemas.microsoft.com/office/drawing/2014/chart" uri="{C3380CC4-5D6E-409C-BE32-E72D297353CC}">
              <c16:uniqueId val="{00000000-29CB-4F99-8D2F-181EFDB408E0}"/>
            </c:ext>
          </c:extLst>
        </c:ser>
        <c:ser>
          <c:idx val="1"/>
          <c:order val="1"/>
          <c:tx>
            <c:strRef>
              <c:f>'[Copy of DIP Scrape_May 2023_Data about current employers and career trajectories.xlsx]2023 Chart'!$C$3</c:f>
              <c:strCache>
                <c:ptCount val="1"/>
                <c:pt idx="0">
                  <c:v>2023 Employment Sector</c:v>
                </c:pt>
              </c:strCache>
            </c:strRef>
          </c:tx>
          <c:spPr>
            <a:solidFill>
              <a:srgbClr val="00B050"/>
            </a:solidFill>
            <a:ln>
              <a:noFill/>
            </a:ln>
            <a:effectLst/>
          </c:spPr>
          <c:invertIfNegative val="0"/>
          <c:cat>
            <c:strRef>
              <c:f>'[Copy of DIP Scrape_May 2023_Data about current employers and career trajectories.xlsx]2023 Chart'!$A$4:$A$11</c:f>
              <c:strCache>
                <c:ptCount val="8"/>
                <c:pt idx="0">
                  <c:v>For-Profit </c:v>
                </c:pt>
                <c:pt idx="1">
                  <c:v>Academic Sector </c:v>
                </c:pt>
                <c:pt idx="2">
                  <c:v>Government </c:v>
                </c:pt>
                <c:pt idx="3">
                  <c:v>Healthcare system </c:v>
                </c:pt>
                <c:pt idx="4">
                  <c:v>Not for Profit </c:v>
                </c:pt>
                <c:pt idx="5">
                  <c:v>Self-employed Freelancing</c:v>
                </c:pt>
                <c:pt idx="6">
                  <c:v>Education K-12</c:v>
                </c:pt>
                <c:pt idx="7">
                  <c:v>Other</c:v>
                </c:pt>
              </c:strCache>
            </c:strRef>
          </c:cat>
          <c:val>
            <c:numRef>
              <c:f>'[Copy of DIP Scrape_May 2023_Data about current employers and career trajectories.xlsx]2023 Chart'!$C$4:$C$11</c:f>
              <c:numCache>
                <c:formatCode>General</c:formatCode>
                <c:ptCount val="8"/>
                <c:pt idx="0">
                  <c:v>36</c:v>
                </c:pt>
                <c:pt idx="1">
                  <c:v>34</c:v>
                </c:pt>
                <c:pt idx="2">
                  <c:v>15</c:v>
                </c:pt>
                <c:pt idx="3">
                  <c:v>6</c:v>
                </c:pt>
                <c:pt idx="4">
                  <c:v>6</c:v>
                </c:pt>
                <c:pt idx="5">
                  <c:v>4</c:v>
                </c:pt>
                <c:pt idx="6">
                  <c:v>1</c:v>
                </c:pt>
                <c:pt idx="7">
                  <c:v>1</c:v>
                </c:pt>
              </c:numCache>
            </c:numRef>
          </c:val>
          <c:extLst>
            <c:ext xmlns:c16="http://schemas.microsoft.com/office/drawing/2014/chart" uri="{C3380CC4-5D6E-409C-BE32-E72D297353CC}">
              <c16:uniqueId val="{00000001-29CB-4F99-8D2F-181EFDB408E0}"/>
            </c:ext>
          </c:extLst>
        </c:ser>
        <c:dLbls>
          <c:showLegendKey val="0"/>
          <c:showVal val="0"/>
          <c:showCatName val="0"/>
          <c:showSerName val="0"/>
          <c:showPercent val="0"/>
          <c:showBubbleSize val="0"/>
        </c:dLbls>
        <c:gapWidth val="219"/>
        <c:overlap val="-27"/>
        <c:axId val="662998335"/>
        <c:axId val="663374639"/>
      </c:barChart>
      <c:catAx>
        <c:axId val="66299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63374639"/>
        <c:crosses val="autoZero"/>
        <c:auto val="1"/>
        <c:lblAlgn val="ctr"/>
        <c:lblOffset val="100"/>
        <c:noMultiLvlLbl val="0"/>
      </c:catAx>
      <c:valAx>
        <c:axId val="6633746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Number of Students </a:t>
                </a:r>
              </a:p>
            </c:rich>
          </c:tx>
          <c:layout>
            <c:manualLayout>
              <c:xMode val="edge"/>
              <c:yMode val="edge"/>
              <c:x val="6.1236274481029137E-3"/>
              <c:y val="0.204694114798828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299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70202-F850-4EA7-AB45-86F53BC01788}" type="doc">
      <dgm:prSet loTypeId="urn:microsoft.com/office/officeart/2005/8/layout/pyramid3" loCatId="pyramid" qsTypeId="urn:microsoft.com/office/officeart/2005/8/quickstyle/3d1" qsCatId="3D" csTypeId="urn:microsoft.com/office/officeart/2005/8/colors/accent1_2" csCatId="accent1" phldr="1"/>
      <dgm:spPr/>
      <dgm:t>
        <a:bodyPr/>
        <a:lstStyle/>
        <a:p>
          <a:endParaRPr lang="en-US"/>
        </a:p>
      </dgm:t>
    </dgm:pt>
    <dgm:pt modelId="{524447BB-DC62-4F08-AE20-B977E6ECEC0E}">
      <dgm:prSet phldrT="[Text]"/>
      <dgm:spPr/>
      <dgm:t>
        <a:bodyPr/>
        <a:lstStyle/>
        <a:p>
          <a:r>
            <a:rPr lang="en-US" dirty="0"/>
            <a:t>$$ McGill Internal $$</a:t>
          </a:r>
        </a:p>
      </dgm:t>
    </dgm:pt>
    <dgm:pt modelId="{C7FDB180-C29A-4406-B2B8-77EECEC22516}" type="parTrans" cxnId="{130BDD90-8755-49A9-A383-2146EDE2B46C}">
      <dgm:prSet/>
      <dgm:spPr/>
      <dgm:t>
        <a:bodyPr/>
        <a:lstStyle/>
        <a:p>
          <a:endParaRPr lang="en-US"/>
        </a:p>
      </dgm:t>
    </dgm:pt>
    <dgm:pt modelId="{276297DC-1F22-4073-94FE-8B67679080C4}" type="sibTrans" cxnId="{130BDD90-8755-49A9-A383-2146EDE2B46C}">
      <dgm:prSet/>
      <dgm:spPr/>
      <dgm:t>
        <a:bodyPr/>
        <a:lstStyle/>
        <a:p>
          <a:endParaRPr lang="en-US"/>
        </a:p>
      </dgm:t>
    </dgm:pt>
    <dgm:pt modelId="{27EAED48-911C-43F4-9277-6DF58E09EBE4}">
      <dgm:prSet phldrT="[Text]"/>
      <dgm:spPr/>
      <dgm:t>
        <a:bodyPr/>
        <a:lstStyle/>
        <a:p>
          <a:r>
            <a:rPr lang="en-US" dirty="0"/>
            <a:t>Faculty</a:t>
          </a:r>
        </a:p>
      </dgm:t>
    </dgm:pt>
    <dgm:pt modelId="{AA238807-BAC7-4392-9D73-43CBD95C3D0E}" type="parTrans" cxnId="{25CF1C44-F935-4991-B925-7E0C207D8812}">
      <dgm:prSet/>
      <dgm:spPr/>
      <dgm:t>
        <a:bodyPr/>
        <a:lstStyle/>
        <a:p>
          <a:endParaRPr lang="en-US"/>
        </a:p>
      </dgm:t>
    </dgm:pt>
    <dgm:pt modelId="{20F7A503-5AD6-4CC6-A2A5-318DEFBCE049}" type="sibTrans" cxnId="{25CF1C44-F935-4991-B925-7E0C207D8812}">
      <dgm:prSet/>
      <dgm:spPr/>
      <dgm:t>
        <a:bodyPr/>
        <a:lstStyle/>
        <a:p>
          <a:endParaRPr lang="en-US"/>
        </a:p>
      </dgm:t>
    </dgm:pt>
    <dgm:pt modelId="{DBBE2D33-94A4-4259-8CAB-B16A3C608678}">
      <dgm:prSet phldrT="[Text]"/>
      <dgm:spPr/>
      <dgm:t>
        <a:bodyPr/>
        <a:lstStyle/>
        <a:p>
          <a:r>
            <a:rPr lang="en-US" dirty="0"/>
            <a:t>Grad Program</a:t>
          </a:r>
        </a:p>
      </dgm:t>
    </dgm:pt>
    <dgm:pt modelId="{3DBDFBE6-0B76-4B00-8DAD-36AC7A79C7B7}" type="parTrans" cxnId="{1E6F691C-C27A-49A3-9512-D7CDC65B2E79}">
      <dgm:prSet/>
      <dgm:spPr/>
      <dgm:t>
        <a:bodyPr/>
        <a:lstStyle/>
        <a:p>
          <a:endParaRPr lang="en-US"/>
        </a:p>
      </dgm:t>
    </dgm:pt>
    <dgm:pt modelId="{3981F19C-C70A-4DBE-96C6-CF59E8BE3437}" type="sibTrans" cxnId="{1E6F691C-C27A-49A3-9512-D7CDC65B2E79}">
      <dgm:prSet/>
      <dgm:spPr/>
      <dgm:t>
        <a:bodyPr/>
        <a:lstStyle/>
        <a:p>
          <a:endParaRPr lang="en-US"/>
        </a:p>
      </dgm:t>
    </dgm:pt>
    <dgm:pt modelId="{9B75B4CF-37CE-42A3-9B1E-B48E908A63ED}">
      <dgm:prSet phldrT="[Text]" custT="1"/>
      <dgm:spPr>
        <a:solidFill>
          <a:srgbClr val="C00000"/>
        </a:solidFill>
      </dgm:spPr>
      <dgm:t>
        <a:bodyPr/>
        <a:lstStyle/>
        <a:p>
          <a:r>
            <a:rPr lang="en-US" sz="5400" b="1" dirty="0">
              <a:solidFill>
                <a:schemeClr val="tx1"/>
              </a:solidFill>
              <a:effectLst>
                <a:outerShdw blurRad="38100" dist="38100" dir="2700000" algn="tl">
                  <a:srgbClr val="000000">
                    <a:alpha val="43137"/>
                  </a:srgbClr>
                </a:outerShdw>
              </a:effectLst>
            </a:rPr>
            <a:t>You!</a:t>
          </a:r>
        </a:p>
      </dgm:t>
    </dgm:pt>
    <dgm:pt modelId="{4187C6E9-3293-4291-81DA-089E58F0E792}" type="parTrans" cxnId="{DCBE105E-5757-40D2-A1E9-757F4531C8EA}">
      <dgm:prSet/>
      <dgm:spPr/>
      <dgm:t>
        <a:bodyPr/>
        <a:lstStyle/>
        <a:p>
          <a:endParaRPr lang="en-US"/>
        </a:p>
      </dgm:t>
    </dgm:pt>
    <dgm:pt modelId="{45EACCAB-F77D-4812-96B1-852C3FE2F0CC}" type="sibTrans" cxnId="{DCBE105E-5757-40D2-A1E9-757F4531C8EA}">
      <dgm:prSet/>
      <dgm:spPr/>
      <dgm:t>
        <a:bodyPr/>
        <a:lstStyle/>
        <a:p>
          <a:endParaRPr lang="en-US"/>
        </a:p>
      </dgm:t>
    </dgm:pt>
    <dgm:pt modelId="{D9E0B0E4-D646-4D29-93F0-CDFD69CF363F}" type="pres">
      <dgm:prSet presAssocID="{8F570202-F850-4EA7-AB45-86F53BC01788}" presName="Name0" presStyleCnt="0">
        <dgm:presLayoutVars>
          <dgm:dir/>
          <dgm:animLvl val="lvl"/>
          <dgm:resizeHandles val="exact"/>
        </dgm:presLayoutVars>
      </dgm:prSet>
      <dgm:spPr/>
    </dgm:pt>
    <dgm:pt modelId="{93B2329D-0D01-47C8-9910-0F81C840CBA6}" type="pres">
      <dgm:prSet presAssocID="{524447BB-DC62-4F08-AE20-B977E6ECEC0E}" presName="Name8" presStyleCnt="0"/>
      <dgm:spPr/>
    </dgm:pt>
    <dgm:pt modelId="{29D2598E-53C4-4C05-90DD-147E2F6265EB}" type="pres">
      <dgm:prSet presAssocID="{524447BB-DC62-4F08-AE20-B977E6ECEC0E}" presName="level" presStyleLbl="node1" presStyleIdx="0" presStyleCnt="4" custScaleY="114845" custLinFactNeighborX="-241" custLinFactNeighborY="4136">
        <dgm:presLayoutVars>
          <dgm:chMax val="1"/>
          <dgm:bulletEnabled val="1"/>
        </dgm:presLayoutVars>
      </dgm:prSet>
      <dgm:spPr/>
    </dgm:pt>
    <dgm:pt modelId="{F1E528DE-6D99-4BE1-AF1B-FD693694D172}" type="pres">
      <dgm:prSet presAssocID="{524447BB-DC62-4F08-AE20-B977E6ECEC0E}" presName="levelTx" presStyleLbl="revTx" presStyleIdx="0" presStyleCnt="0">
        <dgm:presLayoutVars>
          <dgm:chMax val="1"/>
          <dgm:bulletEnabled val="1"/>
        </dgm:presLayoutVars>
      </dgm:prSet>
      <dgm:spPr/>
    </dgm:pt>
    <dgm:pt modelId="{AAC86ABC-B72C-4E0D-B32A-DB976E2611E9}" type="pres">
      <dgm:prSet presAssocID="{27EAED48-911C-43F4-9277-6DF58E09EBE4}" presName="Name8" presStyleCnt="0"/>
      <dgm:spPr/>
    </dgm:pt>
    <dgm:pt modelId="{1EB18330-26F4-41CD-8EC3-7CC6B486AA29}" type="pres">
      <dgm:prSet presAssocID="{27EAED48-911C-43F4-9277-6DF58E09EBE4}" presName="level" presStyleLbl="node1" presStyleIdx="1" presStyleCnt="4" custScaleY="80118" custLinFactNeighborX="-152" custLinFactNeighborY="4080">
        <dgm:presLayoutVars>
          <dgm:chMax val="1"/>
          <dgm:bulletEnabled val="1"/>
        </dgm:presLayoutVars>
      </dgm:prSet>
      <dgm:spPr/>
    </dgm:pt>
    <dgm:pt modelId="{9EBD2B97-A48A-48A2-921C-B4FC009C1CF1}" type="pres">
      <dgm:prSet presAssocID="{27EAED48-911C-43F4-9277-6DF58E09EBE4}" presName="levelTx" presStyleLbl="revTx" presStyleIdx="0" presStyleCnt="0">
        <dgm:presLayoutVars>
          <dgm:chMax val="1"/>
          <dgm:bulletEnabled val="1"/>
        </dgm:presLayoutVars>
      </dgm:prSet>
      <dgm:spPr/>
    </dgm:pt>
    <dgm:pt modelId="{A3E8D77B-A867-456B-8E6C-86F730E1F16D}" type="pres">
      <dgm:prSet presAssocID="{DBBE2D33-94A4-4259-8CAB-B16A3C608678}" presName="Name8" presStyleCnt="0"/>
      <dgm:spPr/>
    </dgm:pt>
    <dgm:pt modelId="{EB6CB079-327B-4B45-80A9-7FEDB342ACE2}" type="pres">
      <dgm:prSet presAssocID="{DBBE2D33-94A4-4259-8CAB-B16A3C608678}" presName="level" presStyleLbl="node1" presStyleIdx="2" presStyleCnt="4" custScaleY="56174" custLinFactNeighborY="2888">
        <dgm:presLayoutVars>
          <dgm:chMax val="1"/>
          <dgm:bulletEnabled val="1"/>
        </dgm:presLayoutVars>
      </dgm:prSet>
      <dgm:spPr/>
    </dgm:pt>
    <dgm:pt modelId="{5D2D451D-352A-4F90-AF91-7D375EF1439A}" type="pres">
      <dgm:prSet presAssocID="{DBBE2D33-94A4-4259-8CAB-B16A3C608678}" presName="levelTx" presStyleLbl="revTx" presStyleIdx="0" presStyleCnt="0">
        <dgm:presLayoutVars>
          <dgm:chMax val="1"/>
          <dgm:bulletEnabled val="1"/>
        </dgm:presLayoutVars>
      </dgm:prSet>
      <dgm:spPr/>
    </dgm:pt>
    <dgm:pt modelId="{F6008090-9C16-482E-8133-9A054831FA0E}" type="pres">
      <dgm:prSet presAssocID="{9B75B4CF-37CE-42A3-9B1E-B48E908A63ED}" presName="Name8" presStyleCnt="0"/>
      <dgm:spPr/>
    </dgm:pt>
    <dgm:pt modelId="{F38BDEA2-1510-4C6B-A7E0-54401F764893}" type="pres">
      <dgm:prSet presAssocID="{9B75B4CF-37CE-42A3-9B1E-B48E908A63ED}" presName="level" presStyleLbl="node1" presStyleIdx="3" presStyleCnt="4" custScaleY="69783" custLinFactNeighborY="722">
        <dgm:presLayoutVars>
          <dgm:chMax val="1"/>
          <dgm:bulletEnabled val="1"/>
        </dgm:presLayoutVars>
      </dgm:prSet>
      <dgm:spPr/>
    </dgm:pt>
    <dgm:pt modelId="{C42D7DF7-F3C9-4241-949B-F3268A836A47}" type="pres">
      <dgm:prSet presAssocID="{9B75B4CF-37CE-42A3-9B1E-B48E908A63ED}" presName="levelTx" presStyleLbl="revTx" presStyleIdx="0" presStyleCnt="0">
        <dgm:presLayoutVars>
          <dgm:chMax val="1"/>
          <dgm:bulletEnabled val="1"/>
        </dgm:presLayoutVars>
      </dgm:prSet>
      <dgm:spPr/>
    </dgm:pt>
  </dgm:ptLst>
  <dgm:cxnLst>
    <dgm:cxn modelId="{1E6F691C-C27A-49A3-9512-D7CDC65B2E79}" srcId="{8F570202-F850-4EA7-AB45-86F53BC01788}" destId="{DBBE2D33-94A4-4259-8CAB-B16A3C608678}" srcOrd="2" destOrd="0" parTransId="{3DBDFBE6-0B76-4B00-8DAD-36AC7A79C7B7}" sibTransId="{3981F19C-C70A-4DBE-96C6-CF59E8BE3437}"/>
    <dgm:cxn modelId="{AEB37624-B31D-4442-9E32-84E0AB2285A7}" type="presOf" srcId="{8F570202-F850-4EA7-AB45-86F53BC01788}" destId="{D9E0B0E4-D646-4D29-93F0-CDFD69CF363F}" srcOrd="0" destOrd="0" presId="urn:microsoft.com/office/officeart/2005/8/layout/pyramid3"/>
    <dgm:cxn modelId="{AE89A65C-FBDD-40E8-A46E-577601EB02E0}" type="presOf" srcId="{DBBE2D33-94A4-4259-8CAB-B16A3C608678}" destId="{EB6CB079-327B-4B45-80A9-7FEDB342ACE2}" srcOrd="0" destOrd="0" presId="urn:microsoft.com/office/officeart/2005/8/layout/pyramid3"/>
    <dgm:cxn modelId="{DCBE105E-5757-40D2-A1E9-757F4531C8EA}" srcId="{8F570202-F850-4EA7-AB45-86F53BC01788}" destId="{9B75B4CF-37CE-42A3-9B1E-B48E908A63ED}" srcOrd="3" destOrd="0" parTransId="{4187C6E9-3293-4291-81DA-089E58F0E792}" sibTransId="{45EACCAB-F77D-4812-96B1-852C3FE2F0CC}"/>
    <dgm:cxn modelId="{25CF1C44-F935-4991-B925-7E0C207D8812}" srcId="{8F570202-F850-4EA7-AB45-86F53BC01788}" destId="{27EAED48-911C-43F4-9277-6DF58E09EBE4}" srcOrd="1" destOrd="0" parTransId="{AA238807-BAC7-4392-9D73-43CBD95C3D0E}" sibTransId="{20F7A503-5AD6-4CC6-A2A5-318DEFBCE049}"/>
    <dgm:cxn modelId="{BCB93275-6FA4-4DAB-9ED1-5BF6C8C1BE63}" type="presOf" srcId="{524447BB-DC62-4F08-AE20-B977E6ECEC0E}" destId="{29D2598E-53C4-4C05-90DD-147E2F6265EB}" srcOrd="0" destOrd="0" presId="urn:microsoft.com/office/officeart/2005/8/layout/pyramid3"/>
    <dgm:cxn modelId="{8A1BD590-6560-498C-8231-6A5C58C94C19}" type="presOf" srcId="{9B75B4CF-37CE-42A3-9B1E-B48E908A63ED}" destId="{F38BDEA2-1510-4C6B-A7E0-54401F764893}" srcOrd="0" destOrd="0" presId="urn:microsoft.com/office/officeart/2005/8/layout/pyramid3"/>
    <dgm:cxn modelId="{130BDD90-8755-49A9-A383-2146EDE2B46C}" srcId="{8F570202-F850-4EA7-AB45-86F53BC01788}" destId="{524447BB-DC62-4F08-AE20-B977E6ECEC0E}" srcOrd="0" destOrd="0" parTransId="{C7FDB180-C29A-4406-B2B8-77EECEC22516}" sibTransId="{276297DC-1F22-4073-94FE-8B67679080C4}"/>
    <dgm:cxn modelId="{28AE6193-2757-4DAE-BC49-89C40C7AB2AB}" type="presOf" srcId="{27EAED48-911C-43F4-9277-6DF58E09EBE4}" destId="{1EB18330-26F4-41CD-8EC3-7CC6B486AA29}" srcOrd="0" destOrd="0" presId="urn:microsoft.com/office/officeart/2005/8/layout/pyramid3"/>
    <dgm:cxn modelId="{CAB38A9A-3C5E-4C97-A496-61BA57912C6A}" type="presOf" srcId="{524447BB-DC62-4F08-AE20-B977E6ECEC0E}" destId="{F1E528DE-6D99-4BE1-AF1B-FD693694D172}" srcOrd="1" destOrd="0" presId="urn:microsoft.com/office/officeart/2005/8/layout/pyramid3"/>
    <dgm:cxn modelId="{3999119B-3DA0-4573-A75E-A9CD6F9CE348}" type="presOf" srcId="{27EAED48-911C-43F4-9277-6DF58E09EBE4}" destId="{9EBD2B97-A48A-48A2-921C-B4FC009C1CF1}" srcOrd="1" destOrd="0" presId="urn:microsoft.com/office/officeart/2005/8/layout/pyramid3"/>
    <dgm:cxn modelId="{75805FF3-78A8-40C9-95BD-734A8D4F53C3}" type="presOf" srcId="{9B75B4CF-37CE-42A3-9B1E-B48E908A63ED}" destId="{C42D7DF7-F3C9-4241-949B-F3268A836A47}" srcOrd="1" destOrd="0" presId="urn:microsoft.com/office/officeart/2005/8/layout/pyramid3"/>
    <dgm:cxn modelId="{FDFC91F9-A2BD-4CB5-867B-ACF73DAA0458}" type="presOf" srcId="{DBBE2D33-94A4-4259-8CAB-B16A3C608678}" destId="{5D2D451D-352A-4F90-AF91-7D375EF1439A}" srcOrd="1" destOrd="0" presId="urn:microsoft.com/office/officeart/2005/8/layout/pyramid3"/>
    <dgm:cxn modelId="{0CA17ABB-88F0-474E-B152-10EE8D367F1C}" type="presParOf" srcId="{D9E0B0E4-D646-4D29-93F0-CDFD69CF363F}" destId="{93B2329D-0D01-47C8-9910-0F81C840CBA6}" srcOrd="0" destOrd="0" presId="urn:microsoft.com/office/officeart/2005/8/layout/pyramid3"/>
    <dgm:cxn modelId="{225454DF-C297-4692-99BB-4C78F3A4B56B}" type="presParOf" srcId="{93B2329D-0D01-47C8-9910-0F81C840CBA6}" destId="{29D2598E-53C4-4C05-90DD-147E2F6265EB}" srcOrd="0" destOrd="0" presId="urn:microsoft.com/office/officeart/2005/8/layout/pyramid3"/>
    <dgm:cxn modelId="{CE436EF1-CE2C-4735-B90E-79C22A51E43C}" type="presParOf" srcId="{93B2329D-0D01-47C8-9910-0F81C840CBA6}" destId="{F1E528DE-6D99-4BE1-AF1B-FD693694D172}" srcOrd="1" destOrd="0" presId="urn:microsoft.com/office/officeart/2005/8/layout/pyramid3"/>
    <dgm:cxn modelId="{F55D3A74-5A9D-4929-820E-F97D11C346E7}" type="presParOf" srcId="{D9E0B0E4-D646-4D29-93F0-CDFD69CF363F}" destId="{AAC86ABC-B72C-4E0D-B32A-DB976E2611E9}" srcOrd="1" destOrd="0" presId="urn:microsoft.com/office/officeart/2005/8/layout/pyramid3"/>
    <dgm:cxn modelId="{D4E587A0-3736-4360-A8FE-7D55A77E1057}" type="presParOf" srcId="{AAC86ABC-B72C-4E0D-B32A-DB976E2611E9}" destId="{1EB18330-26F4-41CD-8EC3-7CC6B486AA29}" srcOrd="0" destOrd="0" presId="urn:microsoft.com/office/officeart/2005/8/layout/pyramid3"/>
    <dgm:cxn modelId="{01D696F7-3161-4A39-AEDC-1C4A1FB0B6E6}" type="presParOf" srcId="{AAC86ABC-B72C-4E0D-B32A-DB976E2611E9}" destId="{9EBD2B97-A48A-48A2-921C-B4FC009C1CF1}" srcOrd="1" destOrd="0" presId="urn:microsoft.com/office/officeart/2005/8/layout/pyramid3"/>
    <dgm:cxn modelId="{39723919-D733-43E2-956D-5B3B088C9D35}" type="presParOf" srcId="{D9E0B0E4-D646-4D29-93F0-CDFD69CF363F}" destId="{A3E8D77B-A867-456B-8E6C-86F730E1F16D}" srcOrd="2" destOrd="0" presId="urn:microsoft.com/office/officeart/2005/8/layout/pyramid3"/>
    <dgm:cxn modelId="{6034B941-2269-4F14-9336-84888D747D76}" type="presParOf" srcId="{A3E8D77B-A867-456B-8E6C-86F730E1F16D}" destId="{EB6CB079-327B-4B45-80A9-7FEDB342ACE2}" srcOrd="0" destOrd="0" presId="urn:microsoft.com/office/officeart/2005/8/layout/pyramid3"/>
    <dgm:cxn modelId="{BAB547BE-74FC-4337-AF5A-CE0ECA90F062}" type="presParOf" srcId="{A3E8D77B-A867-456B-8E6C-86F730E1F16D}" destId="{5D2D451D-352A-4F90-AF91-7D375EF1439A}" srcOrd="1" destOrd="0" presId="urn:microsoft.com/office/officeart/2005/8/layout/pyramid3"/>
    <dgm:cxn modelId="{1B46475C-0883-4FA6-9477-A02EDCCDF4DA}" type="presParOf" srcId="{D9E0B0E4-D646-4D29-93F0-CDFD69CF363F}" destId="{F6008090-9C16-482E-8133-9A054831FA0E}" srcOrd="3" destOrd="0" presId="urn:microsoft.com/office/officeart/2005/8/layout/pyramid3"/>
    <dgm:cxn modelId="{B14DED11-E6B3-412C-9B0A-C9CDD64F081E}" type="presParOf" srcId="{F6008090-9C16-482E-8133-9A054831FA0E}" destId="{F38BDEA2-1510-4C6B-A7E0-54401F764893}" srcOrd="0" destOrd="0" presId="urn:microsoft.com/office/officeart/2005/8/layout/pyramid3"/>
    <dgm:cxn modelId="{5070062C-FF5B-4FE7-A3E8-2FA80496B624}" type="presParOf" srcId="{F6008090-9C16-482E-8133-9A054831FA0E}" destId="{C42D7DF7-F3C9-4241-949B-F3268A836A4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598E-53C4-4C05-90DD-147E2F6265EB}">
      <dsp:nvSpPr>
        <dsp:cNvPr id="0" name=""/>
        <dsp:cNvSpPr/>
      </dsp:nvSpPr>
      <dsp:spPr>
        <a:xfrm rot="10800000">
          <a:off x="0" y="63893"/>
          <a:ext cx="11002505" cy="1774143"/>
        </a:xfrm>
        <a:prstGeom prst="trapezoid">
          <a:avLst>
            <a:gd name="adj" fmla="val 11096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 McGill Internal $$</a:t>
          </a:r>
        </a:p>
      </dsp:txBody>
      <dsp:txXfrm rot="-10800000">
        <a:off x="1925438" y="63893"/>
        <a:ext cx="7151628" cy="1774143"/>
      </dsp:txXfrm>
    </dsp:sp>
    <dsp:sp modelId="{1EB18330-26F4-41CD-8EC3-7CC6B486AA29}">
      <dsp:nvSpPr>
        <dsp:cNvPr id="0" name=""/>
        <dsp:cNvSpPr/>
      </dsp:nvSpPr>
      <dsp:spPr>
        <a:xfrm rot="10800000">
          <a:off x="1957948" y="1837171"/>
          <a:ext cx="7065129" cy="1237675"/>
        </a:xfrm>
        <a:prstGeom prst="trapezoid">
          <a:avLst>
            <a:gd name="adj" fmla="val 11096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Faculty</a:t>
          </a:r>
        </a:p>
      </dsp:txBody>
      <dsp:txXfrm rot="-10800000">
        <a:off x="3194346" y="1837171"/>
        <a:ext cx="4592333" cy="1237675"/>
      </dsp:txXfrm>
    </dsp:sp>
    <dsp:sp modelId="{EB6CB079-327B-4B45-80A9-7FEDB342ACE2}">
      <dsp:nvSpPr>
        <dsp:cNvPr id="0" name=""/>
        <dsp:cNvSpPr/>
      </dsp:nvSpPr>
      <dsp:spPr>
        <a:xfrm rot="10800000">
          <a:off x="3342081" y="3056432"/>
          <a:ext cx="4318342" cy="867784"/>
        </a:xfrm>
        <a:prstGeom prst="trapezoid">
          <a:avLst>
            <a:gd name="adj" fmla="val 11096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Grad Program</a:t>
          </a:r>
        </a:p>
      </dsp:txBody>
      <dsp:txXfrm rot="-10800000">
        <a:off x="4097791" y="3056432"/>
        <a:ext cx="2806922" cy="867784"/>
      </dsp:txXfrm>
    </dsp:sp>
    <dsp:sp modelId="{F38BDEA2-1510-4C6B-A7E0-54401F764893}">
      <dsp:nvSpPr>
        <dsp:cNvPr id="0" name=""/>
        <dsp:cNvSpPr/>
      </dsp:nvSpPr>
      <dsp:spPr>
        <a:xfrm rot="10800000">
          <a:off x="4305023" y="3879602"/>
          <a:ext cx="2392458" cy="1078018"/>
        </a:xfrm>
        <a:prstGeom prst="trapezoid">
          <a:avLst>
            <a:gd name="adj" fmla="val 110966"/>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solidFill>
                <a:schemeClr val="tx1"/>
              </a:solidFill>
              <a:effectLst>
                <a:outerShdw blurRad="38100" dist="38100" dir="2700000" algn="tl">
                  <a:srgbClr val="000000">
                    <a:alpha val="43137"/>
                  </a:srgbClr>
                </a:outerShdw>
              </a:effectLst>
            </a:rPr>
            <a:t>You!</a:t>
          </a:r>
        </a:p>
      </dsp:txBody>
      <dsp:txXfrm rot="-10800000">
        <a:off x="4305023" y="3879602"/>
        <a:ext cx="2392458" cy="10780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289" tIns="46643" rIns="93289" bIns="46643"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289" tIns="46643" rIns="93289" bIns="46643" rtlCol="0"/>
          <a:lstStyle>
            <a:lvl1pPr algn="r">
              <a:defRPr sz="1200"/>
            </a:lvl1pPr>
          </a:lstStyle>
          <a:p>
            <a:fld id="{2F07681E-FD4A-48CB-A002-43949EFA158B}" type="datetimeFigureOut">
              <a:rPr lang="en-CA" smtClean="0"/>
              <a:t>2023-09-01</a:t>
            </a:fld>
            <a:endParaRPr lang="en-CA"/>
          </a:p>
        </p:txBody>
      </p:sp>
      <p:sp>
        <p:nvSpPr>
          <p:cNvPr id="4" name="Slide Image Placeholder 3"/>
          <p:cNvSpPr>
            <a:spLocks noGrp="1" noRot="1" noChangeAspect="1"/>
          </p:cNvSpPr>
          <p:nvPr>
            <p:ph type="sldImg" idx="2"/>
          </p:nvPr>
        </p:nvSpPr>
        <p:spPr>
          <a:xfrm>
            <a:off x="165100" y="315913"/>
            <a:ext cx="6670675" cy="3752850"/>
          </a:xfrm>
          <a:prstGeom prst="rect">
            <a:avLst/>
          </a:prstGeom>
          <a:noFill/>
          <a:ln w="12700">
            <a:solidFill>
              <a:prstClr val="black"/>
            </a:solidFill>
          </a:ln>
        </p:spPr>
        <p:txBody>
          <a:bodyPr vert="horz" lIns="93289" tIns="46643" rIns="93289" bIns="46643" rtlCol="0" anchor="ctr"/>
          <a:lstStyle/>
          <a:p>
            <a:endParaRPr lang="en-CA"/>
          </a:p>
        </p:txBody>
      </p:sp>
      <p:sp>
        <p:nvSpPr>
          <p:cNvPr id="5" name="Notes Placeholder 4"/>
          <p:cNvSpPr>
            <a:spLocks noGrp="1"/>
          </p:cNvSpPr>
          <p:nvPr>
            <p:ph type="body" sz="quarter" idx="3"/>
          </p:nvPr>
        </p:nvSpPr>
        <p:spPr>
          <a:xfrm>
            <a:off x="219590" y="4190006"/>
            <a:ext cx="6442734" cy="4760819"/>
          </a:xfrm>
          <a:prstGeom prst="rect">
            <a:avLst/>
          </a:prstGeom>
        </p:spPr>
        <p:txBody>
          <a:bodyPr vert="horz" lIns="93289" tIns="46643" rIns="93289"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p:cNvSpPr>
            <a:spLocks noGrp="1"/>
          </p:cNvSpPr>
          <p:nvPr>
            <p:ph type="sldNum" sz="quarter" idx="5"/>
          </p:nvPr>
        </p:nvSpPr>
        <p:spPr>
          <a:xfrm>
            <a:off x="3978132" y="8842033"/>
            <a:ext cx="3043343" cy="467071"/>
          </a:xfrm>
          <a:prstGeom prst="rect">
            <a:avLst/>
          </a:prstGeom>
        </p:spPr>
        <p:txBody>
          <a:bodyPr vert="horz" lIns="93289" tIns="46643" rIns="93289" bIns="46643" rtlCol="0" anchor="b"/>
          <a:lstStyle>
            <a:lvl1pPr algn="r">
              <a:defRPr sz="1200"/>
            </a:lvl1pPr>
          </a:lstStyle>
          <a:p>
            <a:fld id="{7204DDBB-4B32-4EAF-B265-53636B586812}" type="slidenum">
              <a:rPr lang="en-CA" smtClean="0"/>
              <a:t>‹#›</a:t>
            </a:fld>
            <a:endParaRPr lang="en-CA" dirty="0"/>
          </a:p>
        </p:txBody>
      </p:sp>
    </p:spTree>
    <p:extLst>
      <p:ext uri="{BB962C8B-B14F-4D97-AF65-F5344CB8AC3E}">
        <p14:creationId xmlns:p14="http://schemas.microsoft.com/office/powerpoint/2010/main" val="26421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cgill.ca/gps/funding/graduate-student-internships/di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cgill.ca/gps/funding/getting-pai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1400" dirty="0"/>
              <a:t>Hello and welcome to McGill University.</a:t>
            </a:r>
          </a:p>
          <a:p>
            <a:r>
              <a:rPr lang="en-US" sz="1400" dirty="0"/>
              <a:t>I am here to day to introduce you to Graduate and Postdoctoral Studies: Graduate Funding</a:t>
            </a:r>
          </a:p>
        </p:txBody>
      </p:sp>
    </p:spTree>
    <p:extLst>
      <p:ext uri="{BB962C8B-B14F-4D97-AF65-F5344CB8AC3E}">
        <p14:creationId xmlns:p14="http://schemas.microsoft.com/office/powerpoint/2010/main" val="117138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DFW- Differential Fee Waiver </a:t>
            </a:r>
          </a:p>
          <a:p>
            <a:pPr defTabSz="882762">
              <a:defRPr/>
            </a:pPr>
            <a:r>
              <a:rPr lang="en-US" sz="1400" dirty="0"/>
              <a:t>International fees are MUCH higher than Canadian and Quebec resident students. Almost 15 000$ difference!</a:t>
            </a:r>
          </a:p>
          <a:p>
            <a:endParaRPr lang="en-US" sz="1400" dirty="0"/>
          </a:p>
          <a:p>
            <a:r>
              <a:rPr lang="en-US" sz="1400" dirty="0"/>
              <a:t>To assist some international students, there may be a DFW available</a:t>
            </a:r>
          </a:p>
          <a:p>
            <a:r>
              <a:rPr lang="en-US" sz="1400" dirty="0"/>
              <a:t>Now a DFW or Differential Fee Waiver is an </a:t>
            </a:r>
            <a:r>
              <a:rPr lang="en-US" sz="1400" b="1" dirty="0"/>
              <a:t>exemption</a:t>
            </a:r>
            <a:r>
              <a:rPr lang="en-US" sz="1400" dirty="0"/>
              <a:t> of the fees charged to international students; the amount you are charged over and above Québec students. This does not include international health insurance. </a:t>
            </a:r>
          </a:p>
          <a:p>
            <a:r>
              <a:rPr lang="en-US" sz="1400" dirty="0"/>
              <a:t>DFWs come as a result of bilateral agreements between Québec and foreign governments, so not all citizenships are eligible.</a:t>
            </a:r>
          </a:p>
          <a:p>
            <a:endParaRPr lang="en-US" sz="1400" dirty="0"/>
          </a:p>
          <a:p>
            <a:r>
              <a:rPr lang="en-US" sz="1400" dirty="0"/>
              <a:t>To apply, please consult the link indicated. Applications are submitted to an agency in your home country, and the process and deadline will vary depending on the country. </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B4CB0542-0532-4F1C-A180-C797837C763B}" type="slidenum">
              <a:rPr lang="en-US" smtClean="0"/>
              <a:t>10</a:t>
            </a:fld>
            <a:endParaRPr lang="en-US"/>
          </a:p>
        </p:txBody>
      </p:sp>
    </p:spTree>
    <p:extLst>
      <p:ext uri="{BB962C8B-B14F-4D97-AF65-F5344CB8AC3E}">
        <p14:creationId xmlns:p14="http://schemas.microsoft.com/office/powerpoint/2010/main" val="279995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7"/>
            <a:ext cx="5618480" cy="4276498"/>
          </a:xfrm>
        </p:spPr>
        <p:txBody>
          <a:bodyPr/>
          <a:lstStyle/>
          <a:p>
            <a:r>
              <a:rPr lang="en-US" sz="1400" dirty="0">
                <a:ea typeface="+mn-lt"/>
                <a:cs typeface="+mn-lt"/>
              </a:rPr>
              <a:t>It is never too early to think about opportunities to enrich your career.</a:t>
            </a:r>
          </a:p>
          <a:p>
            <a:r>
              <a:rPr lang="en-CA" sz="1400" dirty="0">
                <a:ea typeface="+mn-lt"/>
                <a:cs typeface="+mn-lt"/>
              </a:rPr>
              <a:t>During your graduate studies there are many opportunities to participate in an internship. An internship will help you explore opportunities in industry, and after graduation, will make your application standout in the job market. I will talk about the </a:t>
            </a:r>
            <a:r>
              <a:rPr lang="en-US" sz="1400" dirty="0">
                <a:solidFill>
                  <a:srgbClr val="0563C1"/>
                </a:solidFill>
                <a:cs typeface="Calibri"/>
                <a:hlinkClick r:id="rId3">
                  <a:extLst>
                    <a:ext uri="{A12FA001-AC4F-418D-AE19-62706E023703}">
                      <ahyp:hlinkClr xmlns:ahyp="http://schemas.microsoft.com/office/drawing/2018/hyperlinkcolor" val="tx"/>
                    </a:ext>
                  </a:extLst>
                </a:hlinkClick>
              </a:rPr>
              <a:t>Doctoral Internship Program</a:t>
            </a:r>
            <a:r>
              <a:rPr lang="en-US" sz="1400" dirty="0">
                <a:cs typeface="Calibri"/>
              </a:rPr>
              <a:t> </a:t>
            </a:r>
            <a:endParaRPr lang="en-US" sz="1400" dirty="0">
              <a:ea typeface="+mn-lt"/>
              <a:cs typeface="+mn-lt"/>
            </a:endParaRPr>
          </a:p>
          <a:p>
            <a:endParaRPr lang="en-US" dirty="0">
              <a:ea typeface="+mn-lt"/>
              <a:cs typeface="+mn-lt"/>
            </a:endParaRPr>
          </a:p>
          <a:p>
            <a:r>
              <a:rPr lang="en-US" b="1" dirty="0" err="1">
                <a:ea typeface="+mn-lt"/>
                <a:cs typeface="+mn-lt"/>
              </a:rPr>
              <a:t>GrIPECS</a:t>
            </a:r>
            <a:r>
              <a:rPr lang="en-US" b="1" dirty="0">
                <a:ea typeface="+mn-lt"/>
                <a:cs typeface="+mn-lt"/>
              </a:rPr>
              <a:t> </a:t>
            </a:r>
          </a:p>
          <a:p>
            <a:r>
              <a:rPr lang="en-US" dirty="0">
                <a:cs typeface="Calibri"/>
              </a:rPr>
              <a:t>Internship support for </a:t>
            </a:r>
            <a:r>
              <a:rPr lang="en-US" b="1" dirty="0">
                <a:cs typeface="Calibri"/>
              </a:rPr>
              <a:t>Masters non-thesis </a:t>
            </a:r>
            <a:r>
              <a:rPr lang="en-US" dirty="0">
                <a:cs typeface="Calibri"/>
              </a:rPr>
              <a:t>students in all Engineering programs, Bioresource Engineering and Computer Science who are planning to complete an internship in the province of Québec:</a:t>
            </a:r>
          </a:p>
          <a:p>
            <a:pPr marL="165518" indent="-165518">
              <a:buFont typeface="Arial" panose="020B0604020202020204" pitchFamily="34" charset="0"/>
              <a:buChar char="•"/>
            </a:pPr>
            <a:r>
              <a:rPr lang="en-US" dirty="0">
                <a:cs typeface="Calibri"/>
              </a:rPr>
              <a:t>Pre-approval process;  Internship search assistance; Matching with host partners;  Funding available for unpaid opportunities</a:t>
            </a:r>
          </a:p>
          <a:p>
            <a:endParaRPr lang="en-US" b="1" dirty="0">
              <a:ea typeface="+mn-lt"/>
              <a:cs typeface="+mn-lt"/>
            </a:endParaRPr>
          </a:p>
          <a:p>
            <a:r>
              <a:rPr lang="en-US" b="1" dirty="0" err="1">
                <a:ea typeface="+mn-lt"/>
                <a:cs typeface="+mn-lt"/>
              </a:rPr>
              <a:t>Practera</a:t>
            </a:r>
            <a:r>
              <a:rPr lang="en-US" b="1" dirty="0">
                <a:ea typeface="+mn-lt"/>
                <a:cs typeface="+mn-lt"/>
              </a:rPr>
              <a:t>: </a:t>
            </a:r>
            <a:r>
              <a:rPr lang="en-US" b="1" dirty="0">
                <a:cs typeface="Calibri"/>
              </a:rPr>
              <a:t>Masters students in all Engineering programs, Bioresource Engineering and Computer Science </a:t>
            </a:r>
            <a:endParaRPr lang="en-US" b="1" dirty="0">
              <a:ea typeface="+mn-lt"/>
              <a:cs typeface="+mn-lt"/>
            </a:endParaRPr>
          </a:p>
          <a:p>
            <a:pPr marL="165518" indent="-165518">
              <a:buFont typeface="Arial" panose="020B0604020202020204" pitchFamily="34" charset="0"/>
              <a:buChar char="•"/>
            </a:pPr>
            <a:r>
              <a:rPr lang="en-US" dirty="0">
                <a:cs typeface="Calibri"/>
              </a:rPr>
              <a:t>Students work as part of a consulting </a:t>
            </a:r>
            <a:r>
              <a:rPr lang="en-US" b="1" dirty="0">
                <a:cs typeface="Calibri"/>
              </a:rPr>
              <a:t>team </a:t>
            </a:r>
            <a:r>
              <a:rPr lang="en-US" dirty="0">
                <a:cs typeface="Calibri"/>
              </a:rPr>
              <a:t>to undertake a business project for a Quebec-based organization for 3 weeks</a:t>
            </a:r>
          </a:p>
          <a:p>
            <a:pPr marL="165518" indent="-165518">
              <a:buFont typeface="Arial" panose="020B0604020202020204" pitchFamily="34" charset="0"/>
              <a:buChar char="•"/>
            </a:pPr>
            <a:r>
              <a:rPr lang="en-US" dirty="0">
                <a:cs typeface="Calibri"/>
              </a:rPr>
              <a:t>They research and present opportunities for technical and commercial innovation in a professional report for an </a:t>
            </a:r>
            <a:r>
              <a:rPr lang="en-US" b="1" dirty="0">
                <a:cs typeface="Calibri"/>
              </a:rPr>
              <a:t>industry partner</a:t>
            </a:r>
            <a:endParaRPr lang="en-US" dirty="0">
              <a:cs typeface="Calibri"/>
            </a:endParaRPr>
          </a:p>
          <a:p>
            <a:pPr marL="165518" indent="-165518">
              <a:buFont typeface="Arial" panose="020B0604020202020204" pitchFamily="34" charset="0"/>
              <a:buChar char="•"/>
            </a:pPr>
            <a:r>
              <a:rPr lang="en-US" dirty="0">
                <a:ea typeface="+mn-lt"/>
                <a:cs typeface="+mn-lt"/>
              </a:rPr>
              <a:t>They collaborate with a professional </a:t>
            </a:r>
            <a:r>
              <a:rPr lang="en-US" b="1" dirty="0">
                <a:ea typeface="+mn-lt"/>
                <a:cs typeface="+mn-lt"/>
              </a:rPr>
              <a:t>mentor </a:t>
            </a:r>
            <a:r>
              <a:rPr lang="en-US" dirty="0">
                <a:ea typeface="+mn-lt"/>
                <a:cs typeface="+mn-lt"/>
              </a:rPr>
              <a:t>with a STEM background </a:t>
            </a:r>
            <a:endParaRPr lang="en-US" dirty="0">
              <a:cs typeface="Calibri"/>
            </a:endParaRPr>
          </a:p>
          <a:p>
            <a:endParaRPr lang="en-US" sz="1400" dirty="0">
              <a:ea typeface="+mn-lt"/>
              <a:cs typeface="+mn-lt"/>
            </a:endParaRPr>
          </a:p>
          <a:p>
            <a:endParaRPr lang="en-CA" sz="1400" dirty="0"/>
          </a:p>
        </p:txBody>
      </p:sp>
      <p:sp>
        <p:nvSpPr>
          <p:cNvPr id="4" name="Slide Number Placeholder 3"/>
          <p:cNvSpPr>
            <a:spLocks noGrp="1"/>
          </p:cNvSpPr>
          <p:nvPr>
            <p:ph type="sldNum" sz="quarter" idx="5"/>
          </p:nvPr>
        </p:nvSpPr>
        <p:spPr/>
        <p:txBody>
          <a:bodyPr/>
          <a:lstStyle/>
          <a:p>
            <a:fld id="{DF219DF9-0D09-47FD-B89B-98A869D0D481}" type="slidenum">
              <a:rPr lang="en-CA" smtClean="0"/>
              <a:t>11</a:t>
            </a:fld>
            <a:endParaRPr lang="en-CA"/>
          </a:p>
        </p:txBody>
      </p:sp>
    </p:spTree>
    <p:extLst>
      <p:ext uri="{BB962C8B-B14F-4D97-AF65-F5344CB8AC3E}">
        <p14:creationId xmlns:p14="http://schemas.microsoft.com/office/powerpoint/2010/main" val="350533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j-lt"/>
                <a:ea typeface="+mn-lt"/>
                <a:cs typeface="+mn-lt"/>
              </a:rPr>
              <a:t>Doctoral students will dip their toe and explore opportunities outside of academia before diving into the workforce.</a:t>
            </a:r>
          </a:p>
          <a:p>
            <a:r>
              <a:rPr lang="en-US" sz="1400" dirty="0">
                <a:latin typeface="+mj-lt"/>
                <a:ea typeface="+mn-lt"/>
                <a:cs typeface="+mn-lt"/>
              </a:rPr>
              <a:t>Notice the amazing successes of our doctoral internships. We are very proud of the success of this program.</a:t>
            </a:r>
            <a:endParaRPr lang="en-US" sz="1400" dirty="0">
              <a:latin typeface="+mj-lt"/>
              <a:ea typeface="+mn-lt"/>
              <a:cs typeface="Calibri"/>
            </a:endParaRPr>
          </a:p>
          <a:p>
            <a:pPr marL="441381" indent="-441381" defTabSz="882762">
              <a:buFont typeface="Arial,Sans-Serif"/>
              <a:buChar char="•"/>
              <a:defRPr/>
            </a:pPr>
            <a:r>
              <a:rPr lang="en-US" sz="1400" dirty="0">
                <a:latin typeface="+mj-lt"/>
                <a:ea typeface="+mn-lt"/>
                <a:cs typeface="Arial"/>
              </a:rPr>
              <a:t>All doctoral programs are eligible to apply</a:t>
            </a:r>
            <a:endParaRPr lang="en-US" sz="1400" dirty="0">
              <a:latin typeface="+mj-lt"/>
              <a:cs typeface="Arial"/>
            </a:endParaRPr>
          </a:p>
          <a:p>
            <a:pPr marL="441381" indent="-441381">
              <a:buFont typeface="Arial,Sans-Serif"/>
              <a:buChar char="•"/>
            </a:pPr>
            <a:r>
              <a:rPr lang="en-US" sz="1400" dirty="0">
                <a:latin typeface="+mj-lt"/>
                <a:ea typeface="+mn-lt"/>
                <a:cs typeface="Arial"/>
              </a:rPr>
              <a:t>Must be PhD6 or earlier</a:t>
            </a:r>
          </a:p>
          <a:p>
            <a:pPr marL="441381" indent="-441381">
              <a:buFont typeface="Arial"/>
              <a:buChar char="•"/>
            </a:pPr>
            <a:r>
              <a:rPr lang="en-US" sz="1400" dirty="0">
                <a:latin typeface="+mj-lt"/>
                <a:ea typeface="+mn-lt"/>
                <a:cs typeface="+mn-lt"/>
              </a:rPr>
              <a:t>In-course applications are accepted if program permits with supervisor support and </a:t>
            </a:r>
            <a:r>
              <a:rPr lang="en-US" sz="1400" dirty="0" err="1">
                <a:latin typeface="+mj-lt"/>
                <a:ea typeface="+mn-lt"/>
                <a:cs typeface="+mn-lt"/>
              </a:rPr>
              <a:t>myProgress</a:t>
            </a:r>
            <a:r>
              <a:rPr lang="en-US" sz="1400" dirty="0">
                <a:latin typeface="+mj-lt"/>
                <a:ea typeface="+mn-lt"/>
                <a:cs typeface="+mn-lt"/>
              </a:rPr>
              <a:t> milestones are up to date</a:t>
            </a:r>
          </a:p>
          <a:p>
            <a:pPr marL="441381" indent="-441381">
              <a:buFont typeface="Arial"/>
              <a:buChar char="•"/>
            </a:pPr>
            <a:r>
              <a:rPr lang="en-US" sz="1400" dirty="0">
                <a:latin typeface="+mj-lt"/>
                <a:ea typeface="+mn-lt"/>
                <a:cs typeface="+mn-lt"/>
              </a:rPr>
              <a:t>End of degree applications are accepted if the internship is after the initial thesis submission and before the defense. </a:t>
            </a:r>
          </a:p>
          <a:p>
            <a:endParaRPr lang="en-CA" sz="1400" dirty="0">
              <a:latin typeface="+mj-lt"/>
            </a:endParaRPr>
          </a:p>
        </p:txBody>
      </p:sp>
      <p:sp>
        <p:nvSpPr>
          <p:cNvPr id="4" name="Slide Number Placeholder 3"/>
          <p:cNvSpPr>
            <a:spLocks noGrp="1"/>
          </p:cNvSpPr>
          <p:nvPr>
            <p:ph type="sldNum" sz="quarter" idx="5"/>
          </p:nvPr>
        </p:nvSpPr>
        <p:spPr/>
        <p:txBody>
          <a:bodyPr/>
          <a:lstStyle/>
          <a:p>
            <a:fld id="{DF219DF9-0D09-47FD-B89B-98A869D0D481}" type="slidenum">
              <a:rPr lang="en-CA" smtClean="0"/>
              <a:t>12</a:t>
            </a:fld>
            <a:endParaRPr lang="en-CA"/>
          </a:p>
        </p:txBody>
      </p:sp>
    </p:spTree>
    <p:extLst>
      <p:ext uri="{BB962C8B-B14F-4D97-AF65-F5344CB8AC3E}">
        <p14:creationId xmlns:p14="http://schemas.microsoft.com/office/powerpoint/2010/main" val="327101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13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defTabSz="882762">
              <a:defRPr/>
            </a:pPr>
            <a:r>
              <a:rPr lang="en-US" sz="1400" dirty="0"/>
              <a:t>If you receive notification that you have been offered an award from an external funding source, let your Unit know. Go to the webpage: </a:t>
            </a:r>
            <a:r>
              <a:rPr lang="en-CA" sz="1400" dirty="0">
                <a:solidFill>
                  <a:srgbClr val="000000"/>
                </a:solidFill>
              </a:rPr>
              <a:t>Getting Paid &amp; Maintaining Fellowship and follow instructions there. </a:t>
            </a:r>
            <a:r>
              <a:rPr lang="en-US" sz="1400" dirty="0"/>
              <a:t>Submit the required documents to Graduate Funding.</a:t>
            </a:r>
          </a:p>
          <a:p>
            <a:pPr>
              <a:spcBef>
                <a:spcPts val="603"/>
              </a:spcBef>
            </a:pPr>
            <a:r>
              <a:rPr lang="en-US" altLang="en-US" sz="1400" b="1" dirty="0"/>
              <a:t>Avoid delays</a:t>
            </a:r>
          </a:p>
          <a:p>
            <a:pPr marL="1148788" lvl="1" indent="-459515">
              <a:spcBef>
                <a:spcPts val="603"/>
              </a:spcBef>
              <a:buFontTx/>
              <a:buChar char="-"/>
            </a:pPr>
            <a:r>
              <a:rPr lang="en-US" altLang="en-US" sz="1400" dirty="0"/>
              <a:t>Make sure you are registered for any term your award will cover </a:t>
            </a:r>
            <a:r>
              <a:rPr lang="en-US" altLang="en-US" sz="1400" b="1" dirty="0"/>
              <a:t>before</a:t>
            </a:r>
            <a:r>
              <a:rPr lang="en-US" altLang="en-US" sz="1400" dirty="0"/>
              <a:t> the start of that term. Internal awards recipients must be registered both fall and winter terms.</a:t>
            </a:r>
          </a:p>
          <a:p>
            <a:pPr marL="1148788" lvl="1" indent="-459515">
              <a:spcBef>
                <a:spcPts val="603"/>
              </a:spcBef>
              <a:buFontTx/>
              <a:buChar char="-"/>
            </a:pPr>
            <a:r>
              <a:rPr lang="en-US" altLang="en-US" sz="1400" dirty="0"/>
              <a:t>Submit any and ALL documentation to the appropriate unit/office (</a:t>
            </a:r>
            <a:r>
              <a:rPr lang="en-US" altLang="en-US" sz="1400" dirty="0" err="1"/>
              <a:t>ie</a:t>
            </a:r>
            <a:r>
              <a:rPr lang="en-US" altLang="en-US" sz="1400" dirty="0"/>
              <a:t>: final grades from previous degree)</a:t>
            </a:r>
          </a:p>
          <a:p>
            <a:pPr marL="1148788" lvl="1" indent="-459515">
              <a:spcBef>
                <a:spcPts val="603"/>
              </a:spcBef>
              <a:buFontTx/>
              <a:buChar char="-"/>
            </a:pPr>
            <a:r>
              <a:rPr lang="en-US" altLang="en-US" sz="1400" dirty="0"/>
              <a:t>Update banking information and current mailing address on Minerva</a:t>
            </a:r>
          </a:p>
          <a:p>
            <a:pPr marL="1148788" lvl="1" indent="-459515">
              <a:spcBef>
                <a:spcPts val="603"/>
              </a:spcBef>
              <a:buFontTx/>
              <a:buChar char="-"/>
            </a:pPr>
            <a:r>
              <a:rPr lang="en-US" altLang="en-US" sz="1400" dirty="0"/>
              <a:t>Go visit our webpage : </a:t>
            </a:r>
            <a:r>
              <a:rPr lang="en-CA" sz="1400" dirty="0">
                <a:solidFill>
                  <a:srgbClr val="000000"/>
                </a:solidFill>
              </a:rPr>
              <a:t>Getting Paid &amp; Maintaining Fellowship </a:t>
            </a:r>
            <a:r>
              <a:rPr lang="en-US" altLang="en-US" sz="1400" dirty="0">
                <a:hlinkClick r:id="rId3"/>
              </a:rPr>
              <a:t>https://www.mcgill.ca/gps/funding/getting-paid</a:t>
            </a:r>
            <a:r>
              <a:rPr lang="en-US" altLang="en-US" sz="1400" dirty="0"/>
              <a:t> </a:t>
            </a:r>
          </a:p>
          <a:p>
            <a:pPr marL="172319" indent="-172319">
              <a:buFontTx/>
              <a:buChar char="-"/>
            </a:pPr>
            <a:endParaRPr lang="en-US" dirty="0"/>
          </a:p>
        </p:txBody>
      </p:sp>
    </p:spTree>
    <p:extLst>
      <p:ext uri="{BB962C8B-B14F-4D97-AF65-F5344CB8AC3E}">
        <p14:creationId xmlns:p14="http://schemas.microsoft.com/office/powerpoint/2010/main" val="356610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14</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Here</a:t>
            </a:r>
            <a:r>
              <a:rPr lang="en-US" baseline="0" dirty="0"/>
              <a:t> are links to some of our webpages</a:t>
            </a:r>
          </a:p>
          <a:p>
            <a:endParaRPr lang="en-US" dirty="0"/>
          </a:p>
        </p:txBody>
      </p:sp>
    </p:spTree>
    <p:extLst>
      <p:ext uri="{BB962C8B-B14F-4D97-AF65-F5344CB8AC3E}">
        <p14:creationId xmlns:p14="http://schemas.microsoft.com/office/powerpoint/2010/main" val="370421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15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1170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 need to take care of yourself. This is a very overwhelming time for many of you.</a:t>
            </a:r>
          </a:p>
          <a:p>
            <a:endParaRPr lang="en-CA" dirty="0"/>
          </a:p>
        </p:txBody>
      </p:sp>
      <p:sp>
        <p:nvSpPr>
          <p:cNvPr id="4" name="Slide Number Placeholder 3"/>
          <p:cNvSpPr>
            <a:spLocks noGrp="1"/>
          </p:cNvSpPr>
          <p:nvPr>
            <p:ph type="sldNum" sz="quarter" idx="5"/>
          </p:nvPr>
        </p:nvSpPr>
        <p:spPr/>
        <p:txBody>
          <a:bodyPr/>
          <a:lstStyle/>
          <a:p>
            <a:fld id="{ABBA63C6-E01F-4303-8D15-14FC907B4158}" type="slidenum">
              <a:rPr lang="en-US" smtClean="0"/>
              <a:t>16</a:t>
            </a:fld>
            <a:endParaRPr lang="en-US"/>
          </a:p>
        </p:txBody>
      </p:sp>
    </p:spTree>
    <p:extLst>
      <p:ext uri="{BB962C8B-B14F-4D97-AF65-F5344CB8AC3E}">
        <p14:creationId xmlns:p14="http://schemas.microsoft.com/office/powerpoint/2010/main" val="246415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17</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Our</a:t>
            </a:r>
            <a:r>
              <a:rPr lang="en-US" baseline="0" dirty="0"/>
              <a:t> team – Please be sure to include your McGill ID number at the top of your every message to help us help you easier and more efficiently.</a:t>
            </a:r>
            <a:endParaRPr lang="en-US" dirty="0"/>
          </a:p>
        </p:txBody>
      </p:sp>
    </p:spTree>
    <p:extLst>
      <p:ext uri="{BB962C8B-B14F-4D97-AF65-F5344CB8AC3E}">
        <p14:creationId xmlns:p14="http://schemas.microsoft.com/office/powerpoint/2010/main" val="187513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We have 4 major roles.</a:t>
            </a:r>
            <a:r>
              <a:rPr lang="en-US" baseline="0" dirty="0"/>
              <a:t> They are</a:t>
            </a:r>
            <a:br>
              <a:rPr lang="en-US" baseline="0" dirty="0"/>
            </a:br>
            <a:endParaRPr lang="en-US" sz="1600" b="1" dirty="0">
              <a:latin typeface="Calibri" pitchFamily="34" charset="0"/>
              <a:cs typeface="Calibri" pitchFamily="34" charset="0"/>
            </a:endParaRPr>
          </a:p>
          <a:p>
            <a:pPr marL="733947" lvl="2" indent="-459515">
              <a:defRPr/>
            </a:pPr>
            <a:r>
              <a:rPr lang="en-US" sz="1400" dirty="0">
                <a:latin typeface="Calibri" pitchFamily="34" charset="0"/>
                <a:cs typeface="Calibri" pitchFamily="34" charset="0"/>
              </a:rPr>
              <a:t>Making sure that funding information is available for our grad students including, </a:t>
            </a:r>
          </a:p>
          <a:p>
            <a:pPr marL="994021" lvl="3" indent="-269647">
              <a:buFont typeface="Calibri" panose="020F0502020204030204" pitchFamily="34" charset="0"/>
              <a:buChar char="⁻"/>
              <a:defRPr/>
            </a:pPr>
            <a:r>
              <a:rPr lang="en-US" sz="1400" dirty="0">
                <a:latin typeface="Calibri" pitchFamily="34" charset="0"/>
                <a:cs typeface="Calibri" pitchFamily="34" charset="0"/>
              </a:rPr>
              <a:t>International Student funding, </a:t>
            </a:r>
          </a:p>
          <a:p>
            <a:pPr marL="994021" lvl="3" indent="-269647">
              <a:buFont typeface="Calibri" panose="020F0502020204030204" pitchFamily="34" charset="0"/>
              <a:buChar char="⁻"/>
              <a:defRPr/>
            </a:pPr>
            <a:r>
              <a:rPr lang="en-US" sz="1400" dirty="0">
                <a:latin typeface="Calibri" pitchFamily="34" charset="0"/>
                <a:cs typeface="Calibri" pitchFamily="34" charset="0"/>
              </a:rPr>
              <a:t>Federal and Provincial funding, </a:t>
            </a:r>
          </a:p>
          <a:p>
            <a:pPr marL="994021" lvl="3" indent="-269647">
              <a:buFont typeface="Calibri" panose="020F0502020204030204" pitchFamily="34" charset="0"/>
              <a:buChar char="⁻"/>
              <a:defRPr/>
            </a:pPr>
            <a:r>
              <a:rPr lang="en-US" sz="1400" dirty="0">
                <a:latin typeface="Calibri" pitchFamily="34" charset="0"/>
                <a:cs typeface="Calibri" pitchFamily="34" charset="0"/>
              </a:rPr>
              <a:t>Sponsorships, </a:t>
            </a:r>
          </a:p>
          <a:p>
            <a:pPr marL="994021" lvl="3" indent="-269647">
              <a:buFont typeface="Calibri" panose="020F0502020204030204" pitchFamily="34" charset="0"/>
              <a:buChar char="⁻"/>
              <a:defRPr/>
            </a:pPr>
            <a:r>
              <a:rPr lang="en-US" sz="1400" dirty="0">
                <a:latin typeface="Calibri" pitchFamily="34" charset="0"/>
                <a:cs typeface="Calibri" pitchFamily="34" charset="0"/>
              </a:rPr>
              <a:t>Internships,</a:t>
            </a:r>
          </a:p>
          <a:p>
            <a:pPr marL="733947" lvl="2" indent="-459515">
              <a:defRPr/>
            </a:pPr>
            <a:r>
              <a:rPr lang="en-US" sz="1400" dirty="0">
                <a:latin typeface="Calibri" pitchFamily="34" charset="0"/>
                <a:cs typeface="Calibri" pitchFamily="34" charset="0"/>
              </a:rPr>
              <a:t>We keep a fair and transparent Adjudication process of all centrally-administered fellowships and awards from GPS-run </a:t>
            </a:r>
            <a:r>
              <a:rPr lang="en-US" sz="1400" dirty="0">
                <a:effectLst>
                  <a:outerShdw blurRad="38100" dist="38100" dir="2700000" algn="tl">
                    <a:srgbClr val="000000">
                      <a:alpha val="43137"/>
                    </a:srgbClr>
                  </a:outerShdw>
                </a:effectLst>
                <a:latin typeface="Calibri" pitchFamily="34" charset="0"/>
                <a:cs typeface="Calibri" pitchFamily="34" charset="0"/>
              </a:rPr>
              <a:t>competitions</a:t>
            </a:r>
          </a:p>
          <a:p>
            <a:pPr marL="733947" lvl="2" indent="-459515">
              <a:defRPr/>
            </a:pPr>
            <a:endParaRPr lang="en-US" sz="1400" dirty="0">
              <a:latin typeface="Calibri" pitchFamily="34" charset="0"/>
              <a:cs typeface="Calibri" pitchFamily="34" charset="0"/>
            </a:endParaRPr>
          </a:p>
          <a:p>
            <a:pPr marL="733947" lvl="2" indent="-459515">
              <a:defRPr/>
            </a:pPr>
            <a:r>
              <a:rPr lang="en-US" sz="1400" dirty="0">
                <a:latin typeface="Calibri" pitchFamily="34" charset="0"/>
                <a:cs typeface="Calibri" pitchFamily="34" charset="0"/>
              </a:rPr>
              <a:t>We are able to assist in the Development and modification of policies regarding graduate funding and student eligibility; both internally to McGill and with outside agencies.</a:t>
            </a:r>
          </a:p>
          <a:p>
            <a:pPr marL="733947" lvl="2" indent="-459515">
              <a:defRPr/>
            </a:pPr>
            <a:endParaRPr lang="en-US" sz="1400" dirty="0">
              <a:latin typeface="Calibri" pitchFamily="34" charset="0"/>
              <a:cs typeface="Calibri" pitchFamily="34" charset="0"/>
            </a:endParaRPr>
          </a:p>
          <a:p>
            <a:pPr marL="733947" lvl="2" indent="-459515">
              <a:defRPr/>
            </a:pPr>
            <a:r>
              <a:rPr lang="en-US" sz="1400" dirty="0">
                <a:latin typeface="Calibri" pitchFamily="34" charset="0"/>
                <a:cs typeface="Calibri" pitchFamily="34" charset="0"/>
              </a:rPr>
              <a:t>And always, we give our voice to support and advocate for our grad students</a:t>
            </a:r>
            <a:endParaRPr lang="en-US" sz="1400" dirty="0"/>
          </a:p>
        </p:txBody>
      </p:sp>
    </p:spTree>
    <p:extLst>
      <p:ext uri="{BB962C8B-B14F-4D97-AF65-F5344CB8AC3E}">
        <p14:creationId xmlns:p14="http://schemas.microsoft.com/office/powerpoint/2010/main" val="194881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3</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1400" dirty="0">
                <a:latin typeface="Calibri" pitchFamily="34" charset="0"/>
                <a:cs typeface="Calibri" pitchFamily="34" charset="0"/>
              </a:rPr>
              <a:t>There are two Principal Types of Funding – Internal and External</a:t>
            </a:r>
          </a:p>
          <a:p>
            <a:pPr marL="45952">
              <a:defRPr/>
            </a:pPr>
            <a:endParaRPr lang="en-US" sz="1400" b="1" u="sng" dirty="0">
              <a:effectLst>
                <a:outerShdw blurRad="38100" dist="38100" dir="2700000" algn="tl">
                  <a:srgbClr val="000000">
                    <a:alpha val="43137"/>
                  </a:srgbClr>
                </a:outerShdw>
              </a:effectLst>
              <a:latin typeface="Calibri" pitchFamily="34" charset="0"/>
              <a:cs typeface="Calibri" pitchFamily="34" charset="0"/>
            </a:endParaRPr>
          </a:p>
          <a:p>
            <a:pPr marL="45952">
              <a:defRPr/>
            </a:pPr>
            <a:r>
              <a:rPr lang="en-US" sz="1400" b="1" u="sng" dirty="0">
                <a:effectLst>
                  <a:outerShdw blurRad="38100" dist="38100" dir="2700000" algn="tl">
                    <a:srgbClr val="000000">
                      <a:alpha val="43137"/>
                    </a:srgbClr>
                  </a:outerShdw>
                </a:effectLst>
                <a:latin typeface="Calibri" pitchFamily="34" charset="0"/>
                <a:cs typeface="Calibri" pitchFamily="34" charset="0"/>
              </a:rPr>
              <a:t>I will begin with Internal funding</a:t>
            </a:r>
          </a:p>
          <a:p>
            <a:pPr marL="45952">
              <a:defRPr/>
            </a:pPr>
            <a:endParaRPr lang="en-US" sz="1400" dirty="0"/>
          </a:p>
          <a:p>
            <a:pPr marL="485519" lvl="1">
              <a:spcAft>
                <a:spcPts val="1158"/>
              </a:spcAft>
              <a:defRPr/>
            </a:pPr>
            <a:r>
              <a:rPr lang="en-US" sz="1400" dirty="0"/>
              <a:t>This encompasses support distributed by the University, coming from McGill central funds. Some internal funding opportunities require that you submit an application. Most however do not and are outlined for you in your funding letter at the time of admission. </a:t>
            </a:r>
          </a:p>
          <a:p>
            <a:pPr marL="485519" lvl="1">
              <a:spcAft>
                <a:spcPts val="1158"/>
              </a:spcAft>
              <a:defRPr/>
            </a:pPr>
            <a:endParaRPr lang="en-US" sz="1400" dirty="0"/>
          </a:p>
          <a:p>
            <a:pPr marL="816555" lvl="1" indent="-331036">
              <a:spcAft>
                <a:spcPts val="1158"/>
              </a:spcAft>
              <a:defRPr/>
            </a:pPr>
            <a:r>
              <a:rPr lang="en-US" sz="1400" dirty="0"/>
              <a:t>--All PhD students receive a standardized funding letter and you can find out more about them by following the link here.</a:t>
            </a:r>
          </a:p>
          <a:p>
            <a:pPr marL="816555" lvl="1" indent="-331036">
              <a:defRPr/>
            </a:pPr>
            <a:r>
              <a:rPr lang="en-US" sz="1400" dirty="0"/>
              <a:t>--There may be employment opportunities in your unit such as Research or Teaching Assistantships. Note that funds received for these are considered </a:t>
            </a:r>
            <a:r>
              <a:rPr lang="en-US" sz="1400" u="sng" dirty="0"/>
              <a:t>salary for employment</a:t>
            </a:r>
            <a:r>
              <a:rPr lang="en-US" sz="1400" dirty="0"/>
              <a:t> and are subject to the corresponding Union’s collective agreements.</a:t>
            </a:r>
          </a:p>
          <a:p>
            <a:pPr marL="845706" lvl="1" indent="-342854">
              <a:buFont typeface="Arial" panose="020B0604020202020204" pitchFamily="34" charset="0"/>
              <a:buChar char="•"/>
              <a:defRPr/>
            </a:pPr>
            <a:endParaRPr lang="en-US" sz="1400" dirty="0"/>
          </a:p>
          <a:p>
            <a:pPr marL="45714">
              <a:defRPr/>
            </a:pPr>
            <a:r>
              <a:rPr lang="en-US" sz="1400" dirty="0"/>
              <a:t>Make sure that you speak with your Graduate Program Coordinator.</a:t>
            </a:r>
          </a:p>
        </p:txBody>
      </p:sp>
    </p:spTree>
    <p:extLst>
      <p:ext uri="{BB962C8B-B14F-4D97-AF65-F5344CB8AC3E}">
        <p14:creationId xmlns:p14="http://schemas.microsoft.com/office/powerpoint/2010/main" val="424222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4</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1400" dirty="0"/>
              <a:t>A big part of McGill’s central funds work like this:</a:t>
            </a:r>
          </a:p>
          <a:p>
            <a:pPr marL="172319" indent="-172319">
              <a:buFont typeface="Arial" panose="020B0604020202020204" pitchFamily="34" charset="0"/>
              <a:buChar char="•"/>
            </a:pPr>
            <a:r>
              <a:rPr lang="en-US" sz="1400" dirty="0"/>
              <a:t>Monies come into a big pot that is administered by GPS</a:t>
            </a:r>
          </a:p>
          <a:p>
            <a:pPr marL="172319" indent="-172319">
              <a:buFont typeface="Arial" panose="020B0604020202020204" pitchFamily="34" charset="0"/>
              <a:buChar char="•"/>
            </a:pPr>
            <a:r>
              <a:rPr lang="en-US" sz="1400" dirty="0"/>
              <a:t>Using a formula, GPS allocates portions of the pot with each Faculty</a:t>
            </a:r>
          </a:p>
          <a:p>
            <a:pPr marL="172319" indent="-172319">
              <a:buFont typeface="Arial" panose="020B0604020202020204" pitchFamily="34" charset="0"/>
              <a:buChar char="•"/>
            </a:pPr>
            <a:r>
              <a:rPr lang="en-US" sz="1400" dirty="0"/>
              <a:t>Each Faculty uses their own formula and policies to re-distribute their share to their Units </a:t>
            </a:r>
          </a:p>
          <a:p>
            <a:pPr marL="172319" indent="-172319">
              <a:buFont typeface="Arial" panose="020B0604020202020204" pitchFamily="34" charset="0"/>
              <a:buChar char="•"/>
            </a:pPr>
            <a:r>
              <a:rPr lang="en-US" sz="1400" dirty="0"/>
              <a:t>Each Unit is then tasked with offering to students (</a:t>
            </a:r>
            <a:r>
              <a:rPr lang="en-US" sz="1400" dirty="0" err="1"/>
              <a:t>PhD..see</a:t>
            </a:r>
            <a:r>
              <a:rPr lang="en-US" sz="1400" dirty="0"/>
              <a:t> your funding letter!) This letter is issued together with your offer of admission.</a:t>
            </a:r>
          </a:p>
          <a:p>
            <a:pPr marL="172319" indent="-172319">
              <a:buFont typeface="Arial" panose="020B0604020202020204" pitchFamily="34" charset="0"/>
              <a:buChar char="•"/>
            </a:pPr>
            <a:r>
              <a:rPr lang="en-US" sz="1400" dirty="0"/>
              <a:t>Any questions should be directed to your GPC who will in turn follow the path upwards to get responses back to you.</a:t>
            </a:r>
          </a:p>
        </p:txBody>
      </p:sp>
    </p:spTree>
    <p:extLst>
      <p:ext uri="{BB962C8B-B14F-4D97-AF65-F5344CB8AC3E}">
        <p14:creationId xmlns:p14="http://schemas.microsoft.com/office/powerpoint/2010/main" val="421393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xfrm>
            <a:off x="702310" y="4480007"/>
            <a:ext cx="5618480" cy="4362026"/>
          </a:xfrm>
        </p:spPr>
        <p:txBody>
          <a:bodyPr/>
          <a:lstStyle/>
          <a:p>
            <a:r>
              <a:rPr lang="fr-CA" sz="1400" dirty="0" err="1"/>
              <a:t>Now</a:t>
            </a:r>
            <a:r>
              <a:rPr lang="fr-CA" sz="1400" dirty="0"/>
              <a:t> </a:t>
            </a:r>
            <a:r>
              <a:rPr lang="fr-CA" sz="1400" dirty="0" err="1"/>
              <a:t>we</a:t>
            </a:r>
            <a:r>
              <a:rPr lang="fr-CA" sz="1400" dirty="0"/>
              <a:t> have </a:t>
            </a:r>
            <a:r>
              <a:rPr lang="fr-CA" sz="1400" dirty="0" err="1"/>
              <a:t>External</a:t>
            </a:r>
            <a:r>
              <a:rPr lang="fr-CA" sz="1400" dirty="0"/>
              <a:t> Funds.  </a:t>
            </a:r>
            <a:r>
              <a:rPr lang="fr-CA" sz="1400" dirty="0" err="1"/>
              <a:t>These</a:t>
            </a:r>
            <a:r>
              <a:rPr lang="fr-CA" sz="1400" dirty="0"/>
              <a:t> are </a:t>
            </a:r>
            <a:r>
              <a:rPr lang="fr-CA" sz="1400" dirty="0" err="1"/>
              <a:t>monies</a:t>
            </a:r>
            <a:r>
              <a:rPr lang="fr-CA" sz="1400" dirty="0"/>
              <a:t> </a:t>
            </a:r>
            <a:r>
              <a:rPr lang="fr-CA" sz="1400" dirty="0" err="1"/>
              <a:t>awarded</a:t>
            </a:r>
            <a:r>
              <a:rPr lang="fr-CA" sz="1400" dirty="0"/>
              <a:t> to </a:t>
            </a:r>
            <a:r>
              <a:rPr lang="fr-CA" sz="1400" dirty="0" err="1"/>
              <a:t>students</a:t>
            </a:r>
            <a:r>
              <a:rPr lang="fr-CA" sz="1400" dirty="0"/>
              <a:t> </a:t>
            </a:r>
            <a:r>
              <a:rPr lang="fr-CA" sz="1400" dirty="0" err="1"/>
              <a:t>from</a:t>
            </a:r>
            <a:r>
              <a:rPr lang="fr-CA" sz="1400" dirty="0"/>
              <a:t> </a:t>
            </a:r>
            <a:r>
              <a:rPr lang="fr-CA" sz="1400" dirty="0" err="1"/>
              <a:t>funding</a:t>
            </a:r>
            <a:r>
              <a:rPr lang="fr-CA" sz="1400" dirty="0"/>
              <a:t> sources </a:t>
            </a:r>
            <a:r>
              <a:rPr lang="fr-CA" sz="1400" dirty="0" err="1"/>
              <a:t>external</a:t>
            </a:r>
            <a:r>
              <a:rPr lang="fr-CA" sz="1400" dirty="0"/>
              <a:t> to McGill. </a:t>
            </a:r>
          </a:p>
          <a:p>
            <a:pPr marL="275863" indent="-275863" defTabSz="882762">
              <a:buFont typeface="Arial" panose="020B0604020202020204" pitchFamily="34" charset="0"/>
              <a:buChar char="•"/>
            </a:pPr>
            <a:r>
              <a:rPr lang="fr-CA" sz="1400" dirty="0"/>
              <a:t>The </a:t>
            </a:r>
            <a:r>
              <a:rPr lang="fr-CA" sz="1400" dirty="0" err="1"/>
              <a:t>most</a:t>
            </a:r>
            <a:r>
              <a:rPr lang="fr-CA" sz="1400" dirty="0"/>
              <a:t> </a:t>
            </a:r>
            <a:r>
              <a:rPr lang="fr-CA" sz="1400" dirty="0" err="1"/>
              <a:t>prominent</a:t>
            </a:r>
            <a:r>
              <a:rPr lang="fr-CA" sz="1400" dirty="0"/>
              <a:t> are the Canadian </a:t>
            </a:r>
            <a:r>
              <a:rPr lang="fr-CA" sz="1400" dirty="0" err="1"/>
              <a:t>federal</a:t>
            </a:r>
            <a:r>
              <a:rPr lang="fr-CA" sz="1400" dirty="0"/>
              <a:t> Tri-</a:t>
            </a:r>
            <a:r>
              <a:rPr lang="fr-CA" sz="1400" dirty="0" err="1"/>
              <a:t>Agencies</a:t>
            </a:r>
            <a:r>
              <a:rPr lang="fr-CA" sz="1400" dirty="0"/>
              <a:t>, (NSERC, CIHR, &amp; SSHRC) and the Provincial FRQ (FRQNT, FRQS, &amp; FRQSC)</a:t>
            </a:r>
          </a:p>
          <a:p>
            <a:r>
              <a:rPr lang="fr-CA" b="1" dirty="0"/>
              <a:t>Tri-Agency </a:t>
            </a:r>
            <a:r>
              <a:rPr lang="fr-CA" dirty="0"/>
              <a:t>CGSD Deadline </a:t>
            </a:r>
            <a:r>
              <a:rPr lang="fr-CA" dirty="0" err="1"/>
              <a:t>is</a:t>
            </a:r>
            <a:r>
              <a:rPr lang="fr-CA" dirty="0"/>
              <a:t> 01 </a:t>
            </a:r>
            <a:r>
              <a:rPr lang="fr-CA" dirty="0" err="1"/>
              <a:t>October</a:t>
            </a:r>
            <a:r>
              <a:rPr lang="fr-CA" dirty="0"/>
              <a:t> for Phd and CGSM </a:t>
            </a:r>
            <a:r>
              <a:rPr lang="fr-CA" dirty="0" err="1"/>
              <a:t>is</a:t>
            </a:r>
            <a:r>
              <a:rPr lang="fr-CA" dirty="0"/>
              <a:t> 01 </a:t>
            </a:r>
            <a:r>
              <a:rPr lang="fr-CA" dirty="0" err="1"/>
              <a:t>Dec</a:t>
            </a:r>
            <a:r>
              <a:rPr lang="fr-CA" dirty="0"/>
              <a:t> for Masters.</a:t>
            </a:r>
          </a:p>
          <a:p>
            <a:pPr marL="275863" indent="-275863">
              <a:buFont typeface="Arial" panose="020B0604020202020204" pitchFamily="34" charset="0"/>
              <a:buChar char="•"/>
            </a:pPr>
            <a:r>
              <a:rPr lang="fr-CA" sz="1400" dirty="0"/>
              <a:t>Open to all Canadian </a:t>
            </a:r>
            <a:r>
              <a:rPr lang="fr-CA" sz="1400" dirty="0" err="1"/>
              <a:t>Citizens</a:t>
            </a:r>
            <a:r>
              <a:rPr lang="fr-CA" sz="1400" dirty="0"/>
              <a:t>, Perm </a:t>
            </a:r>
            <a:r>
              <a:rPr lang="fr-CA" sz="1400" dirty="0" err="1"/>
              <a:t>residents</a:t>
            </a:r>
            <a:r>
              <a:rPr lang="fr-CA" sz="1400" dirty="0"/>
              <a:t>, and </a:t>
            </a:r>
            <a:r>
              <a:rPr lang="fr-CA" sz="1400" dirty="0" err="1"/>
              <a:t>protected</a:t>
            </a:r>
            <a:r>
              <a:rPr lang="fr-CA" sz="1400" dirty="0"/>
              <a:t> </a:t>
            </a:r>
            <a:r>
              <a:rPr lang="fr-CA" sz="1400" dirty="0" err="1"/>
              <a:t>persons</a:t>
            </a:r>
            <a:r>
              <a:rPr lang="fr-CA" sz="1400" dirty="0"/>
              <a:t> « </a:t>
            </a:r>
            <a:r>
              <a:rPr lang="fr-CA" sz="1400" dirty="0" err="1"/>
              <a:t>under</a:t>
            </a:r>
            <a:r>
              <a:rPr lang="fr-CA" sz="1400" dirty="0"/>
              <a:t> the immigration </a:t>
            </a:r>
            <a:r>
              <a:rPr lang="fr-CA" sz="1400" dirty="0" err="1"/>
              <a:t>act</a:t>
            </a:r>
            <a:r>
              <a:rPr lang="fr-CA" sz="1400" dirty="0"/>
              <a:t>…[application process </a:t>
            </a:r>
            <a:r>
              <a:rPr lang="fr-CA" sz="1400" dirty="0" err="1"/>
              <a:t>begins</a:t>
            </a:r>
            <a:r>
              <a:rPr lang="fr-CA" sz="1400" dirty="0"/>
              <a:t> </a:t>
            </a:r>
            <a:r>
              <a:rPr lang="fr-CA" sz="1400" dirty="0" err="1"/>
              <a:t>here</a:t>
            </a:r>
            <a:r>
              <a:rPr lang="fr-CA" sz="1400" dirty="0"/>
              <a:t> at McGill </a:t>
            </a:r>
            <a:r>
              <a:rPr lang="fr-CA" sz="1400" dirty="0" err="1"/>
              <a:t>so</a:t>
            </a:r>
            <a:r>
              <a:rPr lang="fr-CA" sz="1400" dirty="0"/>
              <a:t> </a:t>
            </a:r>
            <a:r>
              <a:rPr lang="fr-CA" sz="1400" dirty="0" err="1"/>
              <a:t>you</a:t>
            </a:r>
            <a:r>
              <a:rPr lang="fr-CA" sz="1400" dirty="0"/>
              <a:t> </a:t>
            </a:r>
            <a:r>
              <a:rPr lang="fr-CA" sz="1400" dirty="0" err="1"/>
              <a:t>speak</a:t>
            </a:r>
            <a:r>
              <a:rPr lang="fr-CA" sz="1400" dirty="0"/>
              <a:t> to GPC</a:t>
            </a:r>
          </a:p>
          <a:p>
            <a:r>
              <a:rPr lang="fr-CA" sz="1400" b="1" dirty="0"/>
              <a:t>FRQ</a:t>
            </a:r>
            <a:r>
              <a:rPr lang="fr-CA" sz="1400" dirty="0"/>
              <a:t>: Deadlines are 1st </a:t>
            </a:r>
            <a:r>
              <a:rPr lang="fr-CA" sz="1400" dirty="0" err="1"/>
              <a:t>week</a:t>
            </a:r>
            <a:r>
              <a:rPr lang="fr-CA" sz="1400" dirty="0"/>
              <a:t> of </a:t>
            </a:r>
            <a:r>
              <a:rPr lang="fr-CA" sz="1400" dirty="0" err="1"/>
              <a:t>October</a:t>
            </a:r>
            <a:endParaRPr lang="fr-CA" sz="1400" dirty="0"/>
          </a:p>
          <a:p>
            <a:pPr marL="275863" indent="-275863">
              <a:buFont typeface="Arial" panose="020B0604020202020204" pitchFamily="34" charset="0"/>
              <a:buChar char="•"/>
            </a:pPr>
            <a:r>
              <a:rPr lang="fr-CA" sz="1400" dirty="0"/>
              <a:t>Open to all </a:t>
            </a:r>
            <a:r>
              <a:rPr lang="fr-CA" sz="1400" dirty="0" err="1"/>
              <a:t>citizenships</a:t>
            </a:r>
            <a:r>
              <a:rPr lang="fr-CA" sz="1400" dirty="0"/>
              <a:t> </a:t>
            </a:r>
            <a:r>
              <a:rPr lang="fr-CA" sz="1400" dirty="0" err="1"/>
              <a:t>however</a:t>
            </a:r>
            <a:r>
              <a:rPr lang="fr-CA" sz="1400" dirty="0"/>
              <a:t> out-of-prov and </a:t>
            </a:r>
            <a:r>
              <a:rPr lang="fr-CA" sz="1400" dirty="0" err="1"/>
              <a:t>intn’l</a:t>
            </a:r>
            <a:r>
              <a:rPr lang="fr-CA" sz="1400" dirty="0"/>
              <a:t> </a:t>
            </a:r>
            <a:r>
              <a:rPr lang="fr-CA" sz="1400" dirty="0" err="1"/>
              <a:t>students</a:t>
            </a:r>
            <a:r>
              <a:rPr lang="fr-CA" sz="1400" dirty="0"/>
              <a:t> must </a:t>
            </a:r>
            <a:r>
              <a:rPr lang="fr-CA" sz="1400" dirty="0" err="1"/>
              <a:t>conduct</a:t>
            </a:r>
            <a:r>
              <a:rPr lang="fr-CA" sz="1400" dirty="0"/>
              <a:t> </a:t>
            </a:r>
            <a:r>
              <a:rPr lang="fr-CA" sz="1400" dirty="0" err="1"/>
              <a:t>their</a:t>
            </a:r>
            <a:r>
              <a:rPr lang="fr-CA" sz="1400" dirty="0"/>
              <a:t> </a:t>
            </a:r>
            <a:r>
              <a:rPr lang="fr-CA" sz="1400" dirty="0" err="1"/>
              <a:t>research</a:t>
            </a:r>
            <a:r>
              <a:rPr lang="fr-CA" sz="1400" dirty="0"/>
              <a:t> in </a:t>
            </a:r>
            <a:r>
              <a:rPr lang="fr-CA" sz="1400" dirty="0" err="1"/>
              <a:t>Quebec</a:t>
            </a:r>
            <a:r>
              <a:rPr lang="fr-CA" sz="1400" dirty="0"/>
              <a:t> (</a:t>
            </a:r>
            <a:r>
              <a:rPr lang="fr-CA" sz="1400" dirty="0" err="1"/>
              <a:t>other</a:t>
            </a:r>
            <a:r>
              <a:rPr lang="fr-CA" sz="1400" dirty="0"/>
              <a:t> </a:t>
            </a:r>
            <a:r>
              <a:rPr lang="fr-CA" sz="1400" dirty="0" err="1"/>
              <a:t>than</a:t>
            </a:r>
            <a:r>
              <a:rPr lang="fr-CA" sz="1400" dirty="0"/>
              <a:t> </a:t>
            </a:r>
            <a:r>
              <a:rPr lang="fr-CA" sz="1400" dirty="0" err="1"/>
              <a:t>approved</a:t>
            </a:r>
            <a:r>
              <a:rPr lang="fr-CA" sz="1400" dirty="0"/>
              <a:t> short-</a:t>
            </a:r>
            <a:r>
              <a:rPr lang="fr-CA" sz="1400" dirty="0" err="1"/>
              <a:t>term</a:t>
            </a:r>
            <a:r>
              <a:rPr lang="fr-CA" sz="1400" dirty="0"/>
              <a:t> </a:t>
            </a:r>
            <a:r>
              <a:rPr lang="fr-CA" sz="1400" dirty="0" err="1"/>
              <a:t>mobility</a:t>
            </a:r>
            <a:r>
              <a:rPr lang="fr-CA" sz="1400" dirty="0"/>
              <a:t>) and the application </a:t>
            </a:r>
            <a:r>
              <a:rPr lang="fr-CA" sz="1400" dirty="0" err="1"/>
              <a:t>requires</a:t>
            </a:r>
            <a:r>
              <a:rPr lang="fr-CA" sz="1400" dirty="0"/>
              <a:t> a </a:t>
            </a:r>
            <a:r>
              <a:rPr lang="fr-CA" sz="1400" dirty="0" err="1"/>
              <a:t>separate</a:t>
            </a:r>
            <a:r>
              <a:rPr lang="fr-CA" sz="1400" dirty="0"/>
              <a:t> document </a:t>
            </a:r>
            <a:r>
              <a:rPr lang="fr-CA" sz="1400" dirty="0" err="1"/>
              <a:t>from</a:t>
            </a:r>
            <a:r>
              <a:rPr lang="fr-CA" sz="1400" dirty="0"/>
              <a:t> </a:t>
            </a:r>
            <a:r>
              <a:rPr lang="fr-CA" sz="1400" dirty="0" err="1"/>
              <a:t>your</a:t>
            </a:r>
            <a:r>
              <a:rPr lang="fr-CA" sz="1400" dirty="0"/>
              <a:t> </a:t>
            </a:r>
            <a:r>
              <a:rPr lang="fr-CA" sz="1400" dirty="0" err="1"/>
              <a:t>superivor</a:t>
            </a:r>
            <a:r>
              <a:rPr lang="fr-CA" sz="1400" dirty="0"/>
              <a:t>. There </a:t>
            </a:r>
            <a:r>
              <a:rPr lang="fr-CA" sz="1400" dirty="0" err="1"/>
              <a:t>is</a:t>
            </a:r>
            <a:r>
              <a:rPr lang="fr-CA" sz="1400" dirty="0"/>
              <a:t> no </a:t>
            </a:r>
            <a:r>
              <a:rPr lang="fr-CA" sz="1400" dirty="0" err="1"/>
              <a:t>pre-selection</a:t>
            </a:r>
            <a:r>
              <a:rPr lang="fr-CA" sz="1400" dirty="0"/>
              <a:t> at </a:t>
            </a:r>
            <a:r>
              <a:rPr lang="fr-CA" sz="1400" dirty="0" err="1"/>
              <a:t>Mcgill</a:t>
            </a:r>
            <a:r>
              <a:rPr lang="fr-CA" sz="1400" dirty="0"/>
              <a:t>.</a:t>
            </a:r>
          </a:p>
          <a:p>
            <a:r>
              <a:rPr lang="fr-CA" sz="1400" dirty="0"/>
              <a:t>You must </a:t>
            </a:r>
            <a:r>
              <a:rPr lang="fr-CA" sz="1400" dirty="0" err="1"/>
              <a:t>apply</a:t>
            </a:r>
            <a:r>
              <a:rPr lang="fr-CA" sz="1400" dirty="0"/>
              <a:t> for </a:t>
            </a:r>
            <a:r>
              <a:rPr lang="fr-CA" sz="1400" dirty="0" err="1"/>
              <a:t>these</a:t>
            </a:r>
            <a:r>
              <a:rPr lang="fr-CA" sz="1400" dirty="0"/>
              <a:t> </a:t>
            </a:r>
            <a:r>
              <a:rPr lang="fr-CA" sz="1400" dirty="0" err="1"/>
              <a:t>awards</a:t>
            </a:r>
            <a:r>
              <a:rPr lang="fr-CA" sz="1400" dirty="0"/>
              <a:t> and </a:t>
            </a:r>
            <a:r>
              <a:rPr lang="fr-CA" sz="1400" dirty="0" err="1"/>
              <a:t>our</a:t>
            </a:r>
            <a:r>
              <a:rPr lang="fr-CA" sz="1400" dirty="0"/>
              <a:t> </a:t>
            </a:r>
            <a:r>
              <a:rPr lang="fr-CA" sz="1400" dirty="0" err="1"/>
              <a:t>webpages</a:t>
            </a:r>
            <a:r>
              <a:rPr lang="fr-CA" sz="1400" dirty="0"/>
              <a:t> have a lot of </a:t>
            </a:r>
            <a:r>
              <a:rPr lang="fr-CA" sz="1400" dirty="0" err="1"/>
              <a:t>helpful</a:t>
            </a:r>
            <a:r>
              <a:rPr lang="fr-CA" sz="1400" dirty="0"/>
              <a:t> and important information for </a:t>
            </a:r>
            <a:r>
              <a:rPr lang="fr-CA" sz="1400" dirty="0" err="1"/>
              <a:t>you</a:t>
            </a:r>
            <a:r>
              <a:rPr lang="fr-CA" sz="1400" dirty="0"/>
              <a:t>. </a:t>
            </a:r>
            <a:r>
              <a:rPr lang="fr-CA" sz="1400" dirty="0" err="1"/>
              <a:t>Remember</a:t>
            </a:r>
            <a:r>
              <a:rPr lang="fr-CA" sz="1400" dirty="0"/>
              <a:t> </a:t>
            </a:r>
            <a:r>
              <a:rPr lang="fr-CA" sz="1400" dirty="0" err="1"/>
              <a:t>it</a:t>
            </a:r>
            <a:r>
              <a:rPr lang="fr-CA" sz="1400" dirty="0"/>
              <a:t> </a:t>
            </a:r>
            <a:r>
              <a:rPr lang="fr-CA" sz="1400" dirty="0" err="1"/>
              <a:t>is</a:t>
            </a:r>
            <a:r>
              <a:rPr lang="fr-CA" sz="1400" dirty="0"/>
              <a:t> important to select the correct </a:t>
            </a:r>
            <a:r>
              <a:rPr lang="fr-CA" sz="1400" dirty="0" err="1"/>
              <a:t>funding</a:t>
            </a:r>
            <a:r>
              <a:rPr lang="fr-CA" sz="1400" dirty="0"/>
              <a:t> </a:t>
            </a:r>
            <a:r>
              <a:rPr lang="fr-CA" sz="1400" dirty="0" err="1"/>
              <a:t>agency</a:t>
            </a:r>
            <a:r>
              <a:rPr lang="fr-CA" sz="1400" dirty="0"/>
              <a:t> </a:t>
            </a:r>
            <a:r>
              <a:rPr lang="fr-CA" sz="1400" dirty="0" err="1"/>
              <a:t>that</a:t>
            </a:r>
            <a:r>
              <a:rPr lang="fr-CA" sz="1400" dirty="0"/>
              <a:t> matches </a:t>
            </a:r>
            <a:r>
              <a:rPr lang="fr-CA" sz="1400" dirty="0" err="1"/>
              <a:t>with</a:t>
            </a:r>
            <a:r>
              <a:rPr lang="fr-CA" sz="1400" dirty="0"/>
              <a:t> </a:t>
            </a:r>
            <a:r>
              <a:rPr lang="fr-CA" sz="1400" dirty="0" err="1"/>
              <a:t>your</a:t>
            </a:r>
            <a:r>
              <a:rPr lang="fr-CA" sz="1400" dirty="0"/>
              <a:t> </a:t>
            </a:r>
            <a:r>
              <a:rPr lang="fr-CA" sz="1400" dirty="0" err="1"/>
              <a:t>research</a:t>
            </a:r>
            <a:r>
              <a:rPr lang="fr-CA" sz="1400" dirty="0"/>
              <a:t>. </a:t>
            </a:r>
          </a:p>
          <a:p>
            <a:pPr defTabSz="919031">
              <a:defRPr/>
            </a:pPr>
            <a:r>
              <a:rPr lang="en-US" sz="1400" dirty="0">
                <a:solidFill>
                  <a:srgbClr val="C00000"/>
                </a:solidFill>
                <a:cs typeface="Calibri" pitchFamily="34" charset="0"/>
              </a:rPr>
              <a:t>*Anyone who submits an application to one of the Provincial agencies are required to send the application number to their Unit</a:t>
            </a:r>
          </a:p>
          <a:p>
            <a:pPr defTabSz="919031">
              <a:defRPr/>
            </a:pPr>
            <a:r>
              <a:rPr lang="en-US" sz="1400" dirty="0"/>
              <a:t>Many other foundations or private enterprises offer student support. Talk with your supervisor!  Google!</a:t>
            </a:r>
          </a:p>
          <a:p>
            <a:endParaRPr lang="en-US" sz="1400" dirty="0"/>
          </a:p>
        </p:txBody>
      </p:sp>
    </p:spTree>
    <p:extLst>
      <p:ext uri="{BB962C8B-B14F-4D97-AF65-F5344CB8AC3E}">
        <p14:creationId xmlns:p14="http://schemas.microsoft.com/office/powerpoint/2010/main" val="38412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Thinking of including some field research</a:t>
            </a:r>
          </a:p>
          <a:p>
            <a:r>
              <a:rPr lang="en-US" sz="1400" dirty="0"/>
              <a:t>There are several travel or mobility awards available.</a:t>
            </a:r>
          </a:p>
          <a:p>
            <a:endParaRPr lang="en-US" sz="1400" dirty="0"/>
          </a:p>
          <a:p>
            <a:pPr marL="165518" indent="-165518">
              <a:buFont typeface="Arial" panose="020B0604020202020204" pitchFamily="34" charset="0"/>
              <a:buChar char="•"/>
            </a:pPr>
            <a:r>
              <a:rPr lang="en-US" sz="1400" dirty="0"/>
              <a:t>Internal or external</a:t>
            </a:r>
          </a:p>
          <a:p>
            <a:pPr marL="165518" indent="-165518">
              <a:buFont typeface="Arial" panose="020B0604020202020204" pitchFamily="34" charset="0"/>
              <a:buChar char="•"/>
            </a:pPr>
            <a:r>
              <a:rPr lang="en-US" sz="1400" dirty="0"/>
              <a:t>Most require some type of application</a:t>
            </a:r>
          </a:p>
          <a:p>
            <a:pPr marL="165518" indent="-165518">
              <a:buFont typeface="Arial" panose="020B0604020202020204" pitchFamily="34" charset="0"/>
              <a:buChar char="•"/>
            </a:pPr>
            <a:r>
              <a:rPr lang="en-US" sz="1400" dirty="0"/>
              <a:t>GREAT</a:t>
            </a:r>
          </a:p>
          <a:p>
            <a:pPr marL="165518" indent="-165518">
              <a:buFont typeface="Arial" panose="020B0604020202020204" pitchFamily="34" charset="0"/>
              <a:buChar char="•"/>
            </a:pPr>
            <a:r>
              <a:rPr lang="en-US" sz="1400" dirty="0"/>
              <a:t>CGS award holders-MSFSS</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4CB0542-0532-4F1C-A180-C797837C763B}" type="slidenum">
              <a:rPr lang="en-US" smtClean="0"/>
              <a:t>6</a:t>
            </a:fld>
            <a:endParaRPr lang="en-US"/>
          </a:p>
        </p:txBody>
      </p:sp>
    </p:spTree>
    <p:extLst>
      <p:ext uri="{BB962C8B-B14F-4D97-AF65-F5344CB8AC3E}">
        <p14:creationId xmlns:p14="http://schemas.microsoft.com/office/powerpoint/2010/main" val="2173323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93FE-4E0C-4AD6-88BC-E55CFD1CAF16}" type="slidenum">
              <a:rPr lang="en-US"/>
              <a:pPr/>
              <a:t>7</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sz="1400" dirty="0"/>
              <a:t>Graduate funding, along with your unit, is here to support you in the process of applying for funding.</a:t>
            </a:r>
          </a:p>
          <a:p>
            <a:pPr marL="172319" indent="-172319">
              <a:buFont typeface="Arial" panose="020B0604020202020204" pitchFamily="34" charset="0"/>
              <a:buChar char="•"/>
            </a:pPr>
            <a:r>
              <a:rPr lang="en-US" sz="1400" dirty="0"/>
              <a:t>As of Today, these are the upcoming information sessions.</a:t>
            </a:r>
          </a:p>
          <a:p>
            <a:pPr marL="172319" indent="-172319">
              <a:buFont typeface="Arial" panose="020B0604020202020204" pitchFamily="34" charset="0"/>
              <a:buChar char="•"/>
            </a:pPr>
            <a:r>
              <a:rPr lang="en-US" sz="1400" dirty="0"/>
              <a:t>Note that some require registration so please visit this important webpage: “Maximize my Chances” and follow the link to “listing of workshops”</a:t>
            </a:r>
          </a:p>
          <a:p>
            <a:pPr marL="172319" indent="-172319" defTabSz="882762">
              <a:buFont typeface="Arial" panose="020B0604020202020204" pitchFamily="34" charset="0"/>
              <a:buChar char="•"/>
              <a:defRPr/>
            </a:pPr>
            <a:r>
              <a:rPr lang="en-US" sz="1400" dirty="0"/>
              <a:t>We ask that you verify your eligibility to apply or hold the award BEFORE registering for a session. </a:t>
            </a:r>
          </a:p>
          <a:p>
            <a:pPr marL="172319" indent="-172319" defTabSz="882762">
              <a:buFont typeface="Arial" panose="020B0604020202020204" pitchFamily="34" charset="0"/>
              <a:buChar char="•"/>
              <a:defRPr/>
            </a:pPr>
            <a:r>
              <a:rPr lang="en-US" sz="1400" dirty="0"/>
              <a:t>Check and READ your McGill email. </a:t>
            </a:r>
          </a:p>
          <a:p>
            <a:pPr marL="172319" indent="-172319">
              <a:buFont typeface="Arial" panose="020B0604020202020204" pitchFamily="34" charset="0"/>
              <a:buChar char="•"/>
            </a:pPr>
            <a:endParaRPr lang="en-US" dirty="0"/>
          </a:p>
        </p:txBody>
      </p:sp>
    </p:spTree>
    <p:extLst>
      <p:ext uri="{BB962C8B-B14F-4D97-AF65-F5344CB8AC3E}">
        <p14:creationId xmlns:p14="http://schemas.microsoft.com/office/powerpoint/2010/main" val="364622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Many of our international students come here thinking that there are no additional funding opportunities for them outside of their funding package. </a:t>
            </a:r>
          </a:p>
          <a:p>
            <a:endParaRPr lang="en-US" sz="1400" dirty="0"/>
          </a:p>
          <a:p>
            <a:r>
              <a:rPr lang="en-US" sz="1400" dirty="0"/>
              <a:t>In addition to the Quebec FRQ funding I mentioned before, Here are some opportunities you </a:t>
            </a:r>
            <a:r>
              <a:rPr lang="en-US" sz="1400" b="1" dirty="0"/>
              <a:t>should</a:t>
            </a:r>
            <a:r>
              <a:rPr lang="en-US" sz="1400" dirty="0"/>
              <a:t> apply for where eligible.</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B4CB0542-0532-4F1C-A180-C797837C763B}" type="slidenum">
              <a:rPr lang="en-US" smtClean="0"/>
              <a:t>8</a:t>
            </a:fld>
            <a:endParaRPr lang="en-US"/>
          </a:p>
        </p:txBody>
      </p:sp>
    </p:spTree>
    <p:extLst>
      <p:ext uri="{BB962C8B-B14F-4D97-AF65-F5344CB8AC3E}">
        <p14:creationId xmlns:p14="http://schemas.microsoft.com/office/powerpoint/2010/main" val="161296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Sponsorships</a:t>
            </a:r>
          </a:p>
          <a:p>
            <a:r>
              <a:rPr lang="en-US" sz="1400" dirty="0"/>
              <a:t>These are Agreements between GPS and an International Funding Agency and includes Co-funding by McGill</a:t>
            </a:r>
          </a:p>
          <a:p>
            <a:endParaRPr lang="en-US" sz="1400" dirty="0"/>
          </a:p>
          <a:p>
            <a:r>
              <a:rPr lang="en-US" sz="1400" dirty="0"/>
              <a:t>Sponsorships are restricted to Incoming and First Year students</a:t>
            </a:r>
          </a:p>
          <a:p>
            <a:r>
              <a:rPr lang="en-US" sz="1400" dirty="0"/>
              <a:t>And usually covers</a:t>
            </a:r>
          </a:p>
          <a:p>
            <a:pPr marL="804152" lvl="1" indent="-344636">
              <a:buFont typeface="Arial" panose="020B0604020202020204" pitchFamily="34" charset="0"/>
              <a:buChar char="•"/>
            </a:pPr>
            <a:r>
              <a:rPr lang="en-US" sz="1400" dirty="0"/>
              <a:t>Tuition</a:t>
            </a:r>
          </a:p>
          <a:p>
            <a:pPr marL="804152" lvl="1" indent="-344636">
              <a:buFont typeface="Arial" panose="020B0604020202020204" pitchFamily="34" charset="0"/>
              <a:buChar char="•"/>
            </a:pPr>
            <a:r>
              <a:rPr lang="en-US" sz="1400" dirty="0"/>
              <a:t>International Health Insurance</a:t>
            </a:r>
          </a:p>
          <a:p>
            <a:pPr marL="804152" lvl="1" indent="-344636">
              <a:buFont typeface="Arial" panose="020B0604020202020204" pitchFamily="34" charset="0"/>
              <a:buChar char="•"/>
            </a:pPr>
            <a:r>
              <a:rPr lang="en-US" sz="1400" dirty="0"/>
              <a:t>Annual living allowance </a:t>
            </a:r>
          </a:p>
          <a:p>
            <a:endParaRPr lang="en-US" sz="1400" dirty="0"/>
          </a:p>
          <a:p>
            <a:r>
              <a:rPr lang="en-US" sz="1400" dirty="0"/>
              <a:t>To see if we have a sponsorship agreement with an agency in your home country, please visit our website shown here where you can also find details on how to apply.</a:t>
            </a:r>
          </a:p>
        </p:txBody>
      </p:sp>
      <p:sp>
        <p:nvSpPr>
          <p:cNvPr id="4" name="Slide Number Placeholder 3"/>
          <p:cNvSpPr>
            <a:spLocks noGrp="1"/>
          </p:cNvSpPr>
          <p:nvPr>
            <p:ph type="sldNum" sz="quarter" idx="10"/>
          </p:nvPr>
        </p:nvSpPr>
        <p:spPr/>
        <p:txBody>
          <a:bodyPr/>
          <a:lstStyle/>
          <a:p>
            <a:fld id="{B4CB0542-0532-4F1C-A180-C797837C763B}" type="slidenum">
              <a:rPr lang="en-US" smtClean="0"/>
              <a:t>9</a:t>
            </a:fld>
            <a:endParaRPr lang="en-US"/>
          </a:p>
        </p:txBody>
      </p:sp>
    </p:spTree>
    <p:extLst>
      <p:ext uri="{BB962C8B-B14F-4D97-AF65-F5344CB8AC3E}">
        <p14:creationId xmlns:p14="http://schemas.microsoft.com/office/powerpoint/2010/main" val="287116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D9525CC-47EE-47B8-8C16-AD0ED1D43755}" type="datetimeFigureOut">
              <a:rPr lang="en-CA" smtClean="0"/>
              <a:t>2023-09-01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406770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9525CC-47EE-47B8-8C16-AD0ED1D43755}" type="datetimeFigureOut">
              <a:rPr lang="en-CA" smtClean="0"/>
              <a:t>2023-09-01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104697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9525CC-47EE-47B8-8C16-AD0ED1D43755}" type="datetimeFigureOut">
              <a:rPr lang="en-CA" smtClean="0"/>
              <a:t>2023-09-01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245387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9525CC-47EE-47B8-8C16-AD0ED1D43755}" type="datetimeFigureOut">
              <a:rPr lang="en-CA" smtClean="0"/>
              <a:t>2023-09-01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110716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525CC-47EE-47B8-8C16-AD0ED1D43755}" type="datetimeFigureOut">
              <a:rPr lang="en-CA" smtClean="0"/>
              <a:t>2023-09-01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142264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D9525CC-47EE-47B8-8C16-AD0ED1D43755}" type="datetimeFigureOut">
              <a:rPr lang="en-CA" smtClean="0"/>
              <a:t>2023-09-01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4061505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D9525CC-47EE-47B8-8C16-AD0ED1D43755}" type="datetimeFigureOut">
              <a:rPr lang="en-CA" smtClean="0"/>
              <a:t>2023-09-01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49698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D9525CC-47EE-47B8-8C16-AD0ED1D43755}" type="datetimeFigureOut">
              <a:rPr lang="en-CA" smtClean="0"/>
              <a:t>2023-09-01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188856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525CC-47EE-47B8-8C16-AD0ED1D43755}" type="datetimeFigureOut">
              <a:rPr lang="en-CA" smtClean="0"/>
              <a:t>2023-09-01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387346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525CC-47EE-47B8-8C16-AD0ED1D43755}" type="datetimeFigureOut">
              <a:rPr lang="en-CA" smtClean="0"/>
              <a:t>2023-09-01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41850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525CC-47EE-47B8-8C16-AD0ED1D43755}" type="datetimeFigureOut">
              <a:rPr lang="en-CA" smtClean="0"/>
              <a:t>2023-09-01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40FEC-C4A7-47C3-B66D-AA6C7CE22548}" type="slidenum">
              <a:rPr lang="en-CA" smtClean="0"/>
              <a:t>‹#›</a:t>
            </a:fld>
            <a:endParaRPr lang="en-CA"/>
          </a:p>
        </p:txBody>
      </p:sp>
    </p:spTree>
    <p:extLst>
      <p:ext uri="{BB962C8B-B14F-4D97-AF65-F5344CB8AC3E}">
        <p14:creationId xmlns:p14="http://schemas.microsoft.com/office/powerpoint/2010/main" val="211532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525CC-47EE-47B8-8C16-AD0ED1D43755}" type="datetimeFigureOut">
              <a:rPr lang="en-CA" smtClean="0"/>
              <a:t>2023-09-01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40FEC-C4A7-47C3-B66D-AA6C7CE22548}" type="slidenum">
              <a:rPr lang="en-CA" smtClean="0"/>
              <a:t>‹#›</a:t>
            </a:fld>
            <a:endParaRPr lang="en-CA"/>
          </a:p>
        </p:txBody>
      </p:sp>
    </p:spTree>
    <p:extLst>
      <p:ext uri="{BB962C8B-B14F-4D97-AF65-F5344CB8AC3E}">
        <p14:creationId xmlns:p14="http://schemas.microsoft.com/office/powerpoint/2010/main" val="194260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cgill.ca/gps/fund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education.gouv.qc.ca/references/tx-solrtyperecherchepublicationtx-solrpublicationnouveaute/resultats-de-la-recherche/detail/article/exemptions-accordees-en-vertu-des-ententes-de-cooperation-signees-entre-le-gouvernement-du-quebec-et/" TargetMode="Externa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practera.com/" TargetMode="External"/><Relationship Id="rId3" Type="http://schemas.openxmlformats.org/officeDocument/2006/relationships/hyperlink" Target="https://www.mcgill.ca/gps/funding/graduate-student-internships/dip" TargetMode="External"/><Relationship Id="rId7" Type="http://schemas.openxmlformats.org/officeDocument/2006/relationships/hyperlink" Target="https://www.mcgill.ca/gps/funding/graduate-student-internships/graduate-internship-program-engineering-and-computer-scienc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mcgill.ca/gps/funding/internship-funding-opportunities" TargetMode="External"/><Relationship Id="rId5" Type="http://schemas.openxmlformats.org/officeDocument/2006/relationships/hyperlink" Target="https://www.mcgill.ca/gps/funding/opportunities/internships/mitacs" TargetMode="External"/><Relationship Id="rId10" Type="http://schemas.openxmlformats.org/officeDocument/2006/relationships/image" Target="../media/image15.png"/><Relationship Id="rId4" Type="http://schemas.openxmlformats.org/officeDocument/2006/relationships/hyperlink" Target="https://frq.gouv.qc.ca/programme/bourses-de-2e-et-3e-cycles-pour-stage-en-centre-collegial-de-transfert-de-technologies-cctt-2023-2024-2/" TargetMode="External"/><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mcgill.ca/gps/funding/getting-paid" TargetMode="External"/><Relationship Id="rId4" Type="http://schemas.openxmlformats.org/officeDocument/2006/relationships/hyperlink" Target="mailto:graduatefunding.gps@mcgill.c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mcgill.ca/gps/funding/travel" TargetMode="External"/><Relationship Id="rId3" Type="http://schemas.openxmlformats.org/officeDocument/2006/relationships/hyperlink" Target="https://www.mcgill.ca/gps/funding" TargetMode="External"/><Relationship Id="rId7" Type="http://schemas.openxmlformats.org/officeDocument/2006/relationships/hyperlink" Target="https://www.mcgill.ca/gps/funding/international" TargetMode="External"/><Relationship Id="rId12"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mcgill.ca/gps/funding/internship-funding-opportunities" TargetMode="External"/><Relationship Id="rId11" Type="http://schemas.openxmlformats.org/officeDocument/2006/relationships/hyperlink" Target="https://www.mcgill.ca/gps/funding/getting-paid" TargetMode="External"/><Relationship Id="rId5" Type="http://schemas.openxmlformats.org/officeDocument/2006/relationships/hyperlink" Target="https://www.mcgill.ca/gps/funding/understanding-my-funding-letter" TargetMode="External"/><Relationship Id="rId10" Type="http://schemas.openxmlformats.org/officeDocument/2006/relationships/hyperlink" Target="https://www.mcgill.ca/gps/funding/maximize-my-chances/student-workshops-webinars-and-info-sessions" TargetMode="External"/><Relationship Id="rId4" Type="http://schemas.openxmlformats.org/officeDocument/2006/relationships/hyperlink" Target="https://www.mcgill.ca/gps/funding/opportunities" TargetMode="External"/><Relationship Id="rId9" Type="http://schemas.openxmlformats.org/officeDocument/2006/relationships/hyperlink" Target="https://www.mcgill.ca/gps/funding/maximize-my-chan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cgill.ca/gps/funding/maximize-my-chan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mcgill.ca/gps/students/research-tracking/proposals" TargetMode="External"/><Relationship Id="rId4" Type="http://schemas.openxmlformats.org/officeDocument/2006/relationships/hyperlink" Target="https://www.mcgill.ca/skillse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mcgill.ca/gps/students/staying-happy-and-healthy-graduate-studi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graduatefunding.gps@mcgill.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cgill.ca/gps/funding/understanding-my-funding-let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mcgill.ca/gps/contact/graduate-progra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cgill.ca/gps/funding" TargetMode="External"/><Relationship Id="rId7"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mcgill.ca/gps/funding/trav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package" Target="../embeddings/Microsoft_Excel_Worksheet.xlsx"/><Relationship Id="rId5" Type="http://schemas.openxmlformats.org/officeDocument/2006/relationships/hyperlink" Target="https://www.mcgill.ca/gps/funding/maximize-my-chances"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mcgill.ca/gps/funding/internatio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Graduate &amp; Postdoctoral Studies</a:t>
            </a:r>
            <a:br>
              <a:rPr lang="en-US" sz="3200" b="1" dirty="0"/>
            </a:br>
            <a:endParaRPr lang="en-CA" sz="3200" b="1" dirty="0"/>
          </a:p>
        </p:txBody>
      </p:sp>
      <p:sp>
        <p:nvSpPr>
          <p:cNvPr id="5" name="Content Placeholder 4"/>
          <p:cNvSpPr>
            <a:spLocks noGrp="1"/>
          </p:cNvSpPr>
          <p:nvPr>
            <p:ph idx="1"/>
          </p:nvPr>
        </p:nvSpPr>
        <p:spPr>
          <a:xfrm>
            <a:off x="838200" y="1380745"/>
            <a:ext cx="10515600" cy="4014216"/>
          </a:xfrm>
        </p:spPr>
        <p:txBody>
          <a:bodyPr>
            <a:normAutofit/>
          </a:bodyPr>
          <a:lstStyle/>
          <a:p>
            <a:pPr marL="0" indent="0" algn="ctr">
              <a:buNone/>
            </a:pPr>
            <a:endParaRPr lang="en-US" sz="5400" dirty="0"/>
          </a:p>
          <a:p>
            <a:pPr marL="0" indent="0" algn="ctr">
              <a:buNone/>
            </a:pPr>
            <a:r>
              <a:rPr lang="en-US" sz="4400" b="1" dirty="0">
                <a:effectLst>
                  <a:outerShdw blurRad="38100" dist="38100" dir="2700000" algn="tl">
                    <a:srgbClr val="000000">
                      <a:alpha val="43137"/>
                    </a:srgbClr>
                  </a:outerShdw>
                </a:effectLst>
              </a:rPr>
              <a:t>Graduate Funding</a:t>
            </a:r>
          </a:p>
          <a:p>
            <a:pPr marL="0" indent="0" algn="ctr">
              <a:buNone/>
            </a:pPr>
            <a:r>
              <a:rPr lang="en-US" sz="4400" b="1" dirty="0">
                <a:effectLst>
                  <a:outerShdw blurRad="38100" dist="38100" dir="2700000" algn="tl">
                    <a:srgbClr val="000000">
                      <a:alpha val="43137"/>
                    </a:srgbClr>
                  </a:outerShdw>
                </a:effectLst>
              </a:rPr>
              <a:t>Student Orientation</a:t>
            </a:r>
          </a:p>
          <a:p>
            <a:pPr marL="0" indent="0" algn="ctr">
              <a:buNone/>
            </a:pPr>
            <a:r>
              <a:rPr lang="en-US" sz="4400" b="1" dirty="0">
                <a:effectLst>
                  <a:outerShdw blurRad="38100" dist="38100" dir="2700000" algn="tl">
                    <a:srgbClr val="000000">
                      <a:alpha val="43137"/>
                    </a:srgbClr>
                  </a:outerShdw>
                </a:effectLst>
              </a:rPr>
              <a:t>Fall 2023</a:t>
            </a:r>
            <a:endParaRPr lang="en-CA" sz="4400" b="1" dirty="0">
              <a:effectLst>
                <a:outerShdw blurRad="38100" dist="38100" dir="2700000" algn="tl">
                  <a:srgbClr val="000000">
                    <a:alpha val="43137"/>
                  </a:srgbClr>
                </a:outerShdw>
              </a:effectLst>
            </a:endParaRPr>
          </a:p>
        </p:txBody>
      </p:sp>
      <p:sp>
        <p:nvSpPr>
          <p:cNvPr id="4" name="TextBox 3"/>
          <p:cNvSpPr txBox="1"/>
          <p:nvPr/>
        </p:nvSpPr>
        <p:spPr>
          <a:xfrm>
            <a:off x="4467379" y="4374091"/>
            <a:ext cx="3529236" cy="369332"/>
          </a:xfrm>
          <a:prstGeom prst="rect">
            <a:avLst/>
          </a:prstGeom>
          <a:noFill/>
        </p:spPr>
        <p:txBody>
          <a:bodyPr wrap="none" rtlCol="0">
            <a:spAutoFit/>
          </a:bodyPr>
          <a:lstStyle/>
          <a:p>
            <a:r>
              <a:rPr lang="en-CA" dirty="0">
                <a:hlinkClick r:id="rId3"/>
              </a:rPr>
              <a:t>https://www.mcgill.ca/gps/funding</a:t>
            </a:r>
            <a:r>
              <a:rPr lang="en-CA" dirty="0"/>
              <a:t> </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37158"/>
          <a:stretch/>
        </p:blipFill>
        <p:spPr>
          <a:xfrm>
            <a:off x="0" y="5829300"/>
            <a:ext cx="4626864" cy="1028700"/>
          </a:xfrm>
          <a:prstGeom prst="rect">
            <a:avLst/>
          </a:prstGeom>
        </p:spPr>
      </p:pic>
      <p:pic>
        <p:nvPicPr>
          <p:cNvPr id="6" name="Picture 5" descr="A qr code with a red and black square with a white bird and a white bird on it&#10;&#10;Description automatically generated">
            <a:extLst>
              <a:ext uri="{FF2B5EF4-FFF2-40B4-BE49-F238E27FC236}">
                <a16:creationId xmlns:a16="http://schemas.microsoft.com/office/drawing/2014/main" id="{C405912E-AA98-6D34-F3B6-BE3D9EFDF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259514"/>
            <a:ext cx="2483909" cy="2483909"/>
          </a:xfrm>
          <a:prstGeom prst="rect">
            <a:avLst/>
          </a:prstGeom>
        </p:spPr>
      </p:pic>
    </p:spTree>
    <p:extLst>
      <p:ext uri="{BB962C8B-B14F-4D97-AF65-F5344CB8AC3E}">
        <p14:creationId xmlns:p14="http://schemas.microsoft.com/office/powerpoint/2010/main" val="192630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Differential Fee Waivers (DFWs) – External</a:t>
            </a:r>
          </a:p>
        </p:txBody>
      </p:sp>
      <p:sp>
        <p:nvSpPr>
          <p:cNvPr id="3" name="Content Placeholder 2"/>
          <p:cNvSpPr>
            <a:spLocks noGrp="1"/>
          </p:cNvSpPr>
          <p:nvPr>
            <p:ph idx="1"/>
          </p:nvPr>
        </p:nvSpPr>
        <p:spPr>
          <a:xfrm>
            <a:off x="838200" y="1430793"/>
            <a:ext cx="10097278" cy="4628522"/>
          </a:xfrm>
        </p:spPr>
        <p:txBody>
          <a:bodyPr>
            <a:normAutofit fontScale="92500" lnSpcReduction="20000"/>
          </a:bodyPr>
          <a:lstStyle/>
          <a:p>
            <a:r>
              <a:rPr lang="en-US" dirty="0"/>
              <a:t>Quebec exemptions from foreign student differential tuition fees</a:t>
            </a:r>
            <a:endParaRPr lang="en-US" sz="1000" dirty="0"/>
          </a:p>
          <a:p>
            <a:r>
              <a:rPr lang="en-US" dirty="0"/>
              <a:t>Bilateral Agreements with foreign countries and Quebec</a:t>
            </a:r>
          </a:p>
          <a:p>
            <a:endParaRPr lang="en-US" dirty="0"/>
          </a:p>
          <a:p>
            <a:endParaRPr lang="en-US" dirty="0"/>
          </a:p>
          <a:p>
            <a:endParaRPr lang="en-US" dirty="0"/>
          </a:p>
          <a:p>
            <a:endParaRPr lang="en-US" dirty="0"/>
          </a:p>
          <a:p>
            <a:endParaRPr lang="en-US" dirty="0"/>
          </a:p>
          <a:p>
            <a:endParaRPr lang="en-US" dirty="0"/>
          </a:p>
          <a:p>
            <a:endParaRPr lang="en-US" dirty="0"/>
          </a:p>
          <a:p>
            <a:r>
              <a:rPr lang="en-US" dirty="0"/>
              <a:t>Students apply through their </a:t>
            </a:r>
            <a:r>
              <a:rPr lang="en-US" dirty="0">
                <a:hlinkClick r:id="rId3"/>
              </a:rPr>
              <a:t>country’s designated agency</a:t>
            </a:r>
            <a:endParaRPr lang="en-US" dirty="0"/>
          </a:p>
          <a:p>
            <a:r>
              <a:rPr lang="en-US" b="1" dirty="0">
                <a:effectLst>
                  <a:outerShdw blurRad="38100" dist="38100" dir="2700000" algn="tl">
                    <a:srgbClr val="000000">
                      <a:alpha val="43137"/>
                    </a:srgbClr>
                  </a:outerShdw>
                </a:effectLst>
              </a:rPr>
              <a:t>Beware</a:t>
            </a:r>
            <a:r>
              <a:rPr lang="en-US" dirty="0"/>
              <a:t>: Deadlines vary by country.</a:t>
            </a:r>
          </a:p>
          <a:p>
            <a:endParaRPr lang="en-US" dirty="0"/>
          </a:p>
          <a:p>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378" y="2483823"/>
            <a:ext cx="483820" cy="113091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270" y="2693608"/>
            <a:ext cx="483820" cy="113091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0010" y="2527288"/>
            <a:ext cx="483820" cy="113091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3952" y="2643713"/>
            <a:ext cx="483820" cy="1130911"/>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6754" y="2645128"/>
            <a:ext cx="483820" cy="113091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674" y="2643714"/>
            <a:ext cx="483820" cy="113091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862" y="2527288"/>
            <a:ext cx="483820" cy="113091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155" y="2516974"/>
            <a:ext cx="483820" cy="1130911"/>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5529" y="2483822"/>
            <a:ext cx="483820" cy="1130911"/>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8038" y="2664525"/>
            <a:ext cx="483820" cy="1130911"/>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748" y="2527288"/>
            <a:ext cx="483820" cy="1130911"/>
          </a:xfrm>
          <a:prstGeom prst="rect">
            <a:avLst/>
          </a:prstGeom>
        </p:spPr>
      </p:pic>
      <p:pic>
        <p:nvPicPr>
          <p:cNvPr id="2049" name="Picture 2048"/>
          <p:cNvPicPr>
            <a:picLocks noChangeAspect="1"/>
          </p:cNvPicPr>
          <p:nvPr/>
        </p:nvPicPr>
        <p:blipFill>
          <a:blip r:embed="rId5"/>
          <a:stretch>
            <a:fillRect/>
          </a:stretch>
        </p:blipFill>
        <p:spPr>
          <a:xfrm>
            <a:off x="7007459" y="3797526"/>
            <a:ext cx="1723920" cy="1292940"/>
          </a:xfrm>
          <a:prstGeom prst="rect">
            <a:avLst/>
          </a:prstGeom>
        </p:spPr>
      </p:pic>
      <p:pic>
        <p:nvPicPr>
          <p:cNvPr id="2051" name="Picture 205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flipH="1">
            <a:off x="3182758" y="3680943"/>
            <a:ext cx="1931201" cy="1287467"/>
          </a:xfrm>
          <a:prstGeom prst="rect">
            <a:avLst/>
          </a:prstGeom>
        </p:spPr>
      </p:pic>
      <p:grpSp>
        <p:nvGrpSpPr>
          <p:cNvPr id="27" name="Group 26"/>
          <p:cNvGrpSpPr/>
          <p:nvPr/>
        </p:nvGrpSpPr>
        <p:grpSpPr>
          <a:xfrm>
            <a:off x="0" y="5829300"/>
            <a:ext cx="9144000" cy="1028700"/>
            <a:chOff x="0" y="5486400"/>
            <a:chExt cx="11634536" cy="1371600"/>
          </a:xfrm>
        </p:grpSpPr>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31" name="TextBox 3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110595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4E7A34-708A-4536-9AE7-354C68D42AA8}"/>
              </a:ext>
            </a:extLst>
          </p:cNvPr>
          <p:cNvSpPr txBox="1"/>
          <p:nvPr/>
        </p:nvSpPr>
        <p:spPr>
          <a:xfrm>
            <a:off x="887257" y="1533287"/>
            <a:ext cx="10417481" cy="3231654"/>
          </a:xfrm>
          <a:prstGeom prst="rect">
            <a:avLst/>
          </a:prstGeom>
          <a:noFill/>
        </p:spPr>
        <p:txBody>
          <a:bodyPr wrap="square" lIns="91440" tIns="45720" rIns="91440" bIns="45720" rtlCol="0" anchor="t">
            <a:spAutoFit/>
          </a:bodyPr>
          <a:lstStyle/>
          <a:p>
            <a:pPr marL="457200" indent="-457200">
              <a:buFont typeface="Arial"/>
              <a:buChar char="•"/>
            </a:pPr>
            <a:r>
              <a:rPr lang="en-US" sz="2400" dirty="0">
                <a:solidFill>
                  <a:srgbClr val="0563C1"/>
                </a:solidFill>
                <a:cs typeface="Calibri"/>
                <a:hlinkClick r:id="rId3">
                  <a:extLst>
                    <a:ext uri="{A12FA001-AC4F-418D-AE19-62706E023703}">
                      <ahyp:hlinkClr xmlns:ahyp="http://schemas.microsoft.com/office/drawing/2018/hyperlinkcolor" val="tx"/>
                    </a:ext>
                  </a:extLst>
                </a:hlinkClick>
              </a:rPr>
              <a:t>Doctoral Internship Program</a:t>
            </a:r>
            <a:r>
              <a:rPr lang="en-US" sz="2400" dirty="0">
                <a:cs typeface="Calibri"/>
              </a:rPr>
              <a:t> (DIP) </a:t>
            </a:r>
          </a:p>
          <a:p>
            <a:pPr marL="457200" indent="-457200">
              <a:buFont typeface="Arial"/>
              <a:buChar char="•"/>
            </a:pPr>
            <a:r>
              <a:rPr lang="en-US" sz="2400" dirty="0">
                <a:cs typeface="Calibri"/>
                <a:hlinkClick r:id="rId4"/>
              </a:rPr>
              <a:t>FRQNT</a:t>
            </a:r>
            <a:r>
              <a:rPr lang="en-US" sz="2400" dirty="0">
                <a:cs typeface="Calibri"/>
              </a:rPr>
              <a:t> at a College Technology Transfer Centre, </a:t>
            </a:r>
            <a:r>
              <a:rPr lang="en-US" sz="2400" dirty="0">
                <a:cs typeface="Calibri"/>
                <a:hlinkClick r:id="rId5"/>
              </a:rPr>
              <a:t>MITACS</a:t>
            </a:r>
            <a:r>
              <a:rPr lang="en-US" sz="2400" dirty="0">
                <a:cs typeface="Calibri"/>
              </a:rPr>
              <a:t> internships, and many </a:t>
            </a:r>
            <a:r>
              <a:rPr lang="en-US" sz="2400" dirty="0">
                <a:cs typeface="Calibri"/>
                <a:hlinkClick r:id="rId6"/>
              </a:rPr>
              <a:t>others</a:t>
            </a:r>
            <a:endParaRPr lang="en-US" sz="2400" dirty="0">
              <a:cs typeface="Calibri"/>
            </a:endParaRPr>
          </a:p>
          <a:p>
            <a:endParaRPr lang="en-US" sz="2600" dirty="0">
              <a:cs typeface="Calibri"/>
            </a:endParaRPr>
          </a:p>
          <a:p>
            <a:r>
              <a:rPr lang="en-US" sz="2600" dirty="0">
                <a:cs typeface="Calibri"/>
              </a:rPr>
              <a:t>Program specific: </a:t>
            </a:r>
          </a:p>
          <a:p>
            <a:pPr marL="457200" indent="-457200">
              <a:buFont typeface="Arial"/>
              <a:buChar char="•"/>
            </a:pPr>
            <a:r>
              <a:rPr lang="en-US" sz="2400" dirty="0">
                <a:solidFill>
                  <a:srgbClr val="000000"/>
                </a:solidFill>
                <a:cs typeface="Calibri"/>
                <a:hlinkClick r:id="rId7"/>
              </a:rPr>
              <a:t>Graduate Internship Program for Engineering and</a:t>
            </a:r>
            <a:r>
              <a:rPr lang="en-US" sz="2400" dirty="0">
                <a:ea typeface="+mn-lt"/>
                <a:cs typeface="+mn-lt"/>
              </a:rPr>
              <a:t> </a:t>
            </a:r>
            <a:r>
              <a:rPr lang="en-US" sz="2400" dirty="0">
                <a:solidFill>
                  <a:srgbClr val="000000"/>
                </a:solidFill>
                <a:cs typeface="Calibri"/>
                <a:hlinkClick r:id="rId7"/>
              </a:rPr>
              <a:t>Computer Science</a:t>
            </a:r>
            <a:r>
              <a:rPr lang="en-US" sz="2400" dirty="0">
                <a:cs typeface="Calibri"/>
              </a:rPr>
              <a:t> (GrIPECS)</a:t>
            </a:r>
          </a:p>
          <a:p>
            <a:pPr marL="457200" indent="-457200">
              <a:buFont typeface="Arial"/>
              <a:buChar char="•"/>
            </a:pPr>
            <a:r>
              <a:rPr lang="en-CA" sz="2400" dirty="0" err="1">
                <a:hlinkClick r:id="rId8"/>
              </a:rPr>
              <a:t>Practera</a:t>
            </a:r>
            <a:r>
              <a:rPr lang="en-CA" sz="2400" dirty="0"/>
              <a:t>: </a:t>
            </a:r>
            <a:r>
              <a:rPr lang="en-CA" sz="2400" dirty="0">
                <a:ea typeface="+mn-lt"/>
                <a:cs typeface="+mn-lt"/>
              </a:rPr>
              <a:t>McGill STEM Industry Project</a:t>
            </a:r>
            <a:br>
              <a:rPr lang="en-US" sz="2600" dirty="0">
                <a:cs typeface="Calibri"/>
              </a:rPr>
            </a:br>
            <a:endParaRPr lang="en-US" sz="2600" dirty="0">
              <a:cs typeface="Calibri"/>
            </a:endParaRPr>
          </a:p>
        </p:txBody>
      </p:sp>
      <p:sp>
        <p:nvSpPr>
          <p:cNvPr id="2" name="TextBox 1">
            <a:extLst>
              <a:ext uri="{FF2B5EF4-FFF2-40B4-BE49-F238E27FC236}">
                <a16:creationId xmlns:a16="http://schemas.microsoft.com/office/drawing/2014/main" id="{D1D92C89-07FF-35B2-48BA-880818D4D0CA}"/>
              </a:ext>
            </a:extLst>
          </p:cNvPr>
          <p:cNvSpPr txBox="1"/>
          <p:nvPr/>
        </p:nvSpPr>
        <p:spPr>
          <a:xfrm>
            <a:off x="476023" y="494594"/>
            <a:ext cx="11239951" cy="584775"/>
          </a:xfrm>
          <a:prstGeom prst="rect">
            <a:avLst/>
          </a:prstGeom>
          <a:noFill/>
        </p:spPr>
        <p:txBody>
          <a:bodyPr wrap="square" lIns="91440" tIns="45720" rIns="91440" bIns="45720" rtlCol="0" anchor="t">
            <a:spAutoFit/>
          </a:bodyPr>
          <a:lstStyle/>
          <a:p>
            <a:r>
              <a:rPr lang="en-CA" sz="3200" b="1" dirty="0">
                <a:ea typeface="+mn-lt"/>
                <a:cs typeface="+mn-lt"/>
              </a:rPr>
              <a:t>Internship Funding Opportunities</a:t>
            </a:r>
            <a:endParaRPr lang="en-CA" sz="3200" dirty="0">
              <a:ea typeface="+mn-lt"/>
              <a:cs typeface="+mn-lt"/>
            </a:endParaRPr>
          </a:p>
        </p:txBody>
      </p:sp>
      <p:grpSp>
        <p:nvGrpSpPr>
          <p:cNvPr id="3" name="Group 2">
            <a:extLst>
              <a:ext uri="{FF2B5EF4-FFF2-40B4-BE49-F238E27FC236}">
                <a16:creationId xmlns:a16="http://schemas.microsoft.com/office/drawing/2014/main" id="{CF78C0E8-B5BC-242E-4159-7E8DEBE917EE}"/>
              </a:ext>
            </a:extLst>
          </p:cNvPr>
          <p:cNvGrpSpPr/>
          <p:nvPr/>
        </p:nvGrpSpPr>
        <p:grpSpPr>
          <a:xfrm>
            <a:off x="0" y="5838782"/>
            <a:ext cx="9144000" cy="1028700"/>
            <a:chOff x="0" y="5486400"/>
            <a:chExt cx="11634536" cy="1371600"/>
          </a:xfrm>
        </p:grpSpPr>
        <p:pic>
          <p:nvPicPr>
            <p:cNvPr id="4" name="Picture 3">
              <a:extLst>
                <a:ext uri="{FF2B5EF4-FFF2-40B4-BE49-F238E27FC236}">
                  <a16:creationId xmlns:a16="http://schemas.microsoft.com/office/drawing/2014/main" id="{E8BCC7A7-1D01-2ED4-2717-9127890F67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6" name="TextBox 5">
              <a:extLst>
                <a:ext uri="{FF2B5EF4-FFF2-40B4-BE49-F238E27FC236}">
                  <a16:creationId xmlns:a16="http://schemas.microsoft.com/office/drawing/2014/main" id="{2035F1BE-9B2B-F9AE-3829-67E6E836EB84}"/>
                </a:ext>
              </a:extLst>
            </p:cNvPr>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pic>
        <p:nvPicPr>
          <p:cNvPr id="7" name="Picture 6">
            <a:extLst>
              <a:ext uri="{FF2B5EF4-FFF2-40B4-BE49-F238E27FC236}">
                <a16:creationId xmlns:a16="http://schemas.microsoft.com/office/drawing/2014/main" id="{438DFA29-79A5-9C07-D2DD-D98CCDE54901}"/>
              </a:ext>
            </a:extLst>
          </p:cNvPr>
          <p:cNvPicPr>
            <a:picLocks noChangeAspect="1"/>
          </p:cNvPicPr>
          <p:nvPr/>
        </p:nvPicPr>
        <p:blipFill>
          <a:blip r:embed="rId10"/>
          <a:stretch>
            <a:fillRect/>
          </a:stretch>
        </p:blipFill>
        <p:spPr>
          <a:xfrm>
            <a:off x="7547762" y="262399"/>
            <a:ext cx="4168212" cy="1633939"/>
          </a:xfrm>
          <a:prstGeom prst="rect">
            <a:avLst/>
          </a:prstGeom>
        </p:spPr>
      </p:pic>
      <p:sp>
        <p:nvSpPr>
          <p:cNvPr id="9" name="TextBox 8">
            <a:extLst>
              <a:ext uri="{FF2B5EF4-FFF2-40B4-BE49-F238E27FC236}">
                <a16:creationId xmlns:a16="http://schemas.microsoft.com/office/drawing/2014/main" id="{08789204-C0E1-30FF-EC3E-D4618A6BA2F9}"/>
              </a:ext>
            </a:extLst>
          </p:cNvPr>
          <p:cNvSpPr txBox="1"/>
          <p:nvPr/>
        </p:nvSpPr>
        <p:spPr>
          <a:xfrm>
            <a:off x="887259" y="4958740"/>
            <a:ext cx="10064597" cy="584775"/>
          </a:xfrm>
          <a:prstGeom prst="rect">
            <a:avLst/>
          </a:prstGeom>
          <a:noFill/>
        </p:spPr>
        <p:txBody>
          <a:bodyPr wrap="square">
            <a:spAutoFit/>
          </a:bodyPr>
          <a:lstStyle/>
          <a:p>
            <a:pPr algn="ctr"/>
            <a:r>
              <a:rPr lang="en-US" sz="3200" dirty="0">
                <a:cs typeface="Calibri"/>
                <a:hlinkClick r:id="rId6"/>
              </a:rPr>
              <a:t>Internship Funding Opportunities webpage</a:t>
            </a:r>
            <a:endParaRPr lang="en-CA" sz="3200" dirty="0">
              <a:cs typeface="Calibri"/>
            </a:endParaRPr>
          </a:p>
        </p:txBody>
      </p:sp>
    </p:spTree>
    <p:extLst>
      <p:ext uri="{BB962C8B-B14F-4D97-AF65-F5344CB8AC3E}">
        <p14:creationId xmlns:p14="http://schemas.microsoft.com/office/powerpoint/2010/main" val="328195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4E7A34-708A-4536-9AE7-354C68D42AA8}"/>
              </a:ext>
            </a:extLst>
          </p:cNvPr>
          <p:cNvSpPr txBox="1"/>
          <p:nvPr/>
        </p:nvSpPr>
        <p:spPr>
          <a:xfrm>
            <a:off x="333062" y="857074"/>
            <a:ext cx="6219602" cy="1754326"/>
          </a:xfrm>
          <a:prstGeom prst="rect">
            <a:avLst/>
          </a:prstGeom>
          <a:noFill/>
        </p:spPr>
        <p:txBody>
          <a:bodyPr wrap="square" lIns="91440" tIns="45720" rIns="91440" bIns="45720" rtlCol="0" anchor="t">
            <a:spAutoFit/>
          </a:bodyPr>
          <a:lstStyle/>
          <a:p>
            <a:pPr marL="457200" indent="-457200">
              <a:buFont typeface="Arial,Sans-Serif"/>
              <a:buChar char="•"/>
            </a:pPr>
            <a:r>
              <a:rPr lang="en-US" b="1" dirty="0">
                <a:latin typeface="Calibri"/>
                <a:ea typeface="+mn-lt"/>
                <a:cs typeface="Arial"/>
              </a:rPr>
              <a:t>All</a:t>
            </a:r>
            <a:r>
              <a:rPr lang="en-US" dirty="0">
                <a:latin typeface="Calibri"/>
                <a:ea typeface="+mn-lt"/>
                <a:cs typeface="Arial"/>
              </a:rPr>
              <a:t> doctoral programs are eligible to apply</a:t>
            </a:r>
          </a:p>
          <a:p>
            <a:pPr marL="457200" indent="-457200">
              <a:buFont typeface="Arial,Sans-Serif"/>
              <a:buChar char="•"/>
            </a:pPr>
            <a:r>
              <a:rPr lang="en-US" dirty="0">
                <a:latin typeface="Calibri"/>
                <a:ea typeface="+mn-lt"/>
                <a:cs typeface="Arial"/>
              </a:rPr>
              <a:t>PhD6 or earlier</a:t>
            </a:r>
          </a:p>
          <a:p>
            <a:pPr marL="457200" indent="-457200">
              <a:buFont typeface="Arial"/>
              <a:buChar char="•"/>
            </a:pPr>
            <a:r>
              <a:rPr lang="en-US" b="1" dirty="0">
                <a:ea typeface="+mn-lt"/>
                <a:cs typeface="+mn-lt"/>
              </a:rPr>
              <a:t>In-course applications</a:t>
            </a:r>
            <a:r>
              <a:rPr lang="en-US" dirty="0">
                <a:ea typeface="+mn-lt"/>
                <a:cs typeface="+mn-lt"/>
              </a:rPr>
              <a:t> are accepted with supervisor support and up to date </a:t>
            </a:r>
            <a:r>
              <a:rPr lang="en-US" dirty="0" err="1">
                <a:ea typeface="+mn-lt"/>
                <a:cs typeface="+mn-lt"/>
              </a:rPr>
              <a:t>myProgress</a:t>
            </a:r>
            <a:r>
              <a:rPr lang="en-US" dirty="0">
                <a:ea typeface="+mn-lt"/>
                <a:cs typeface="+mn-lt"/>
              </a:rPr>
              <a:t> milestones</a:t>
            </a:r>
          </a:p>
          <a:p>
            <a:pPr marL="457200" indent="-457200">
              <a:buFont typeface="Arial"/>
              <a:buChar char="•"/>
            </a:pPr>
            <a:r>
              <a:rPr lang="en-US" b="1" dirty="0">
                <a:ea typeface="+mn-lt"/>
                <a:cs typeface="+mn-lt"/>
              </a:rPr>
              <a:t>End of degree applications </a:t>
            </a:r>
            <a:r>
              <a:rPr lang="en-US" dirty="0">
                <a:ea typeface="+mn-lt"/>
                <a:cs typeface="+mn-lt"/>
              </a:rPr>
              <a:t>are accepted for internships between initial thesis submission and defense</a:t>
            </a:r>
          </a:p>
        </p:txBody>
      </p:sp>
      <p:sp>
        <p:nvSpPr>
          <p:cNvPr id="2" name="TextBox 1">
            <a:extLst>
              <a:ext uri="{FF2B5EF4-FFF2-40B4-BE49-F238E27FC236}">
                <a16:creationId xmlns:a16="http://schemas.microsoft.com/office/drawing/2014/main" id="{D1D92C89-07FF-35B2-48BA-880818D4D0CA}"/>
              </a:ext>
            </a:extLst>
          </p:cNvPr>
          <p:cNvSpPr txBox="1"/>
          <p:nvPr/>
        </p:nvSpPr>
        <p:spPr>
          <a:xfrm>
            <a:off x="830582" y="216182"/>
            <a:ext cx="9988667" cy="584775"/>
          </a:xfrm>
          <a:prstGeom prst="rect">
            <a:avLst/>
          </a:prstGeom>
          <a:noFill/>
        </p:spPr>
        <p:txBody>
          <a:bodyPr wrap="square" lIns="91440" tIns="45720" rIns="91440" bIns="45720" rtlCol="0" anchor="t">
            <a:spAutoFit/>
          </a:bodyPr>
          <a:lstStyle/>
          <a:p>
            <a:r>
              <a:rPr lang="en-CA" sz="3200" b="1" dirty="0"/>
              <a:t>Doctoral Internship Program (DIP)</a:t>
            </a:r>
            <a:endParaRPr lang="en-US" sz="1050" dirty="0"/>
          </a:p>
        </p:txBody>
      </p:sp>
      <p:grpSp>
        <p:nvGrpSpPr>
          <p:cNvPr id="4" name="Group 3">
            <a:extLst>
              <a:ext uri="{FF2B5EF4-FFF2-40B4-BE49-F238E27FC236}">
                <a16:creationId xmlns:a16="http://schemas.microsoft.com/office/drawing/2014/main" id="{A05B6801-3725-D529-6CB1-C1EAE4ECF8F8}"/>
              </a:ext>
            </a:extLst>
          </p:cNvPr>
          <p:cNvGrpSpPr/>
          <p:nvPr/>
        </p:nvGrpSpPr>
        <p:grpSpPr>
          <a:xfrm>
            <a:off x="0" y="5837307"/>
            <a:ext cx="9144000" cy="1028700"/>
            <a:chOff x="0" y="5486400"/>
            <a:chExt cx="11634536" cy="1371600"/>
          </a:xfrm>
        </p:grpSpPr>
        <p:pic>
          <p:nvPicPr>
            <p:cNvPr id="6" name="Picture 5">
              <a:extLst>
                <a:ext uri="{FF2B5EF4-FFF2-40B4-BE49-F238E27FC236}">
                  <a16:creationId xmlns:a16="http://schemas.microsoft.com/office/drawing/2014/main" id="{2777211D-CB86-F236-53EB-0F6C832202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7" name="TextBox 6">
              <a:extLst>
                <a:ext uri="{FF2B5EF4-FFF2-40B4-BE49-F238E27FC236}">
                  <a16:creationId xmlns:a16="http://schemas.microsoft.com/office/drawing/2014/main" id="{E0EA1F13-2F61-5D0F-D326-D3A46A2856BD}"/>
                </a:ext>
              </a:extLst>
            </p:cNvPr>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pic>
        <p:nvPicPr>
          <p:cNvPr id="1026" name="Picture 2" descr="Icon&#10;&#10;Description automatically generated">
            <a:extLst>
              <a:ext uri="{FF2B5EF4-FFF2-40B4-BE49-F238E27FC236}">
                <a16:creationId xmlns:a16="http://schemas.microsoft.com/office/drawing/2014/main" id="{FF0CED42-90AA-16C7-EE4C-9588551B8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9146" y="311237"/>
            <a:ext cx="3324225" cy="752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74C218-1C62-6BD3-5FA8-49BAB5E5D871}"/>
              </a:ext>
            </a:extLst>
          </p:cNvPr>
          <p:cNvSpPr txBox="1"/>
          <p:nvPr/>
        </p:nvSpPr>
        <p:spPr>
          <a:xfrm>
            <a:off x="7452360" y="936584"/>
            <a:ext cx="4544959" cy="738664"/>
          </a:xfrm>
          <a:prstGeom prst="rect">
            <a:avLst/>
          </a:prstGeom>
          <a:noFill/>
        </p:spPr>
        <p:txBody>
          <a:bodyPr wrap="square">
            <a:spAutoFit/>
          </a:bodyPr>
          <a:lstStyle/>
          <a:p>
            <a:r>
              <a:rPr lang="en-CA" sz="2400" b="0" i="0" u="none" strike="noStrike" dirty="0">
                <a:solidFill>
                  <a:srgbClr val="000000"/>
                </a:solidFill>
                <a:effectLst/>
                <a:latin typeface="Calibri" panose="020F0502020204030204" pitchFamily="34" charset="0"/>
              </a:rPr>
              <a:t>7 out of 10 </a:t>
            </a:r>
            <a:r>
              <a:rPr lang="en-CA" sz="1800" b="0" i="0" u="none" strike="noStrike" dirty="0">
                <a:solidFill>
                  <a:srgbClr val="000000"/>
                </a:solidFill>
                <a:effectLst/>
                <a:latin typeface="Calibri" panose="020F0502020204030204" pitchFamily="34" charset="0"/>
              </a:rPr>
              <a:t>interns are currently working in the </a:t>
            </a:r>
            <a:r>
              <a:rPr lang="en-CA" sz="1800" b="1" i="0" u="none" strike="noStrike" dirty="0">
                <a:solidFill>
                  <a:srgbClr val="000000"/>
                </a:solidFill>
                <a:effectLst/>
                <a:latin typeface="Calibri" panose="020F0502020204030204" pitchFamily="34" charset="0"/>
              </a:rPr>
              <a:t>same sector or field </a:t>
            </a:r>
            <a:r>
              <a:rPr lang="en-CA" sz="1800" b="0" i="0" u="none" strike="noStrike" dirty="0">
                <a:solidFill>
                  <a:srgbClr val="000000"/>
                </a:solidFill>
                <a:effectLst/>
                <a:latin typeface="Calibri" panose="020F0502020204030204" pitchFamily="34" charset="0"/>
              </a:rPr>
              <a:t>they interned in </a:t>
            </a:r>
            <a:r>
              <a:rPr lang="en-CA" sz="1800" b="0" i="0" dirty="0">
                <a:solidFill>
                  <a:srgbClr val="000000"/>
                </a:solidFill>
                <a:effectLst/>
                <a:latin typeface="Calibri" panose="020F0502020204030204" pitchFamily="34" charset="0"/>
              </a:rPr>
              <a:t>​</a:t>
            </a:r>
            <a:endParaRPr lang="en-CA" dirty="0"/>
          </a:p>
        </p:txBody>
      </p:sp>
      <p:sp>
        <p:nvSpPr>
          <p:cNvPr id="10" name="TextBox 1">
            <a:extLst>
              <a:ext uri="{FF2B5EF4-FFF2-40B4-BE49-F238E27FC236}">
                <a16:creationId xmlns:a16="http://schemas.microsoft.com/office/drawing/2014/main" id="{3D4CC4DF-8831-89B8-CB7F-D73AD066FACC}"/>
              </a:ext>
            </a:extLst>
          </p:cNvPr>
          <p:cNvSpPr txBox="1"/>
          <p:nvPr/>
        </p:nvSpPr>
        <p:spPr>
          <a:xfrm>
            <a:off x="7222025" y="1922917"/>
            <a:ext cx="1689142" cy="92333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5400" dirty="0">
                <a:solidFill>
                  <a:srgbClr val="8497E2"/>
                </a:solidFill>
              </a:rPr>
              <a:t>42%</a:t>
            </a:r>
            <a:endParaRPr lang="en-CA" sz="2000" dirty="0">
              <a:solidFill>
                <a:srgbClr val="8497E2"/>
              </a:solidFill>
              <a:ea typeface="Calibri"/>
              <a:cs typeface="Calibri"/>
            </a:endParaRPr>
          </a:p>
        </p:txBody>
      </p:sp>
      <p:sp>
        <p:nvSpPr>
          <p:cNvPr id="11" name="TextBox 1">
            <a:extLst>
              <a:ext uri="{FF2B5EF4-FFF2-40B4-BE49-F238E27FC236}">
                <a16:creationId xmlns:a16="http://schemas.microsoft.com/office/drawing/2014/main" id="{5CAADA16-5A21-CA75-65CD-F9856549C1CA}"/>
              </a:ext>
            </a:extLst>
          </p:cNvPr>
          <p:cNvSpPr txBox="1"/>
          <p:nvPr/>
        </p:nvSpPr>
        <p:spPr>
          <a:xfrm>
            <a:off x="8485091" y="2028614"/>
            <a:ext cx="4337529" cy="67710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dirty="0"/>
              <a:t>of interns </a:t>
            </a:r>
            <a:r>
              <a:rPr lang="en-CA" sz="2000" b="1" dirty="0">
                <a:solidFill>
                  <a:srgbClr val="8497E2"/>
                </a:solidFill>
              </a:rPr>
              <a:t>were later hired </a:t>
            </a:r>
            <a:r>
              <a:rPr lang="en-CA" dirty="0"/>
              <a:t>by the organizations they interned with</a:t>
            </a:r>
          </a:p>
        </p:txBody>
      </p:sp>
      <p:graphicFrame>
        <p:nvGraphicFramePr>
          <p:cNvPr id="13" name="Chart 12">
            <a:extLst>
              <a:ext uri="{FF2B5EF4-FFF2-40B4-BE49-F238E27FC236}">
                <a16:creationId xmlns:a16="http://schemas.microsoft.com/office/drawing/2014/main" id="{6DB63442-A94E-AA9D-D9D2-8ED28BC07F14}"/>
              </a:ext>
            </a:extLst>
          </p:cNvPr>
          <p:cNvGraphicFramePr>
            <a:graphicFrameLocks/>
          </p:cNvGraphicFramePr>
          <p:nvPr>
            <p:extLst>
              <p:ext uri="{D42A27DB-BD31-4B8C-83A1-F6EECF244321}">
                <p14:modId xmlns:p14="http://schemas.microsoft.com/office/powerpoint/2010/main" val="706011272"/>
              </p:ext>
            </p:extLst>
          </p:nvPr>
        </p:nvGraphicFramePr>
        <p:xfrm>
          <a:off x="1544027" y="3059087"/>
          <a:ext cx="8674393" cy="30932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878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
        <p:nvSpPr>
          <p:cNvPr id="2050" name="Rectangle 2"/>
          <p:cNvSpPr>
            <a:spLocks noGrp="1" noChangeArrowheads="1"/>
          </p:cNvSpPr>
          <p:nvPr>
            <p:ph type="title"/>
          </p:nvPr>
        </p:nvSpPr>
        <p:spPr>
          <a:xfrm>
            <a:off x="482600" y="393570"/>
            <a:ext cx="8661400" cy="997331"/>
          </a:xfrm>
        </p:spPr>
        <p:txBody>
          <a:bodyPr>
            <a:normAutofit/>
          </a:bodyPr>
          <a:lstStyle/>
          <a:p>
            <a:pPr marL="274320" lvl="1" indent="0" algn="l">
              <a:buNone/>
              <a:defRPr/>
            </a:pPr>
            <a:r>
              <a:rPr lang="en-US" sz="3200" b="1" dirty="0">
                <a:latin typeface="Calibri" pitchFamily="34" charset="0"/>
                <a:cs typeface="Calibri" pitchFamily="34" charset="0"/>
              </a:rPr>
              <a:t>Getting Paid</a:t>
            </a:r>
          </a:p>
        </p:txBody>
      </p:sp>
      <p:sp>
        <p:nvSpPr>
          <p:cNvPr id="2" name="Content Placeholder 1"/>
          <p:cNvSpPr>
            <a:spLocks noGrp="1"/>
          </p:cNvSpPr>
          <p:nvPr>
            <p:ph idx="1"/>
          </p:nvPr>
        </p:nvSpPr>
        <p:spPr>
          <a:xfrm>
            <a:off x="838200" y="1216152"/>
            <a:ext cx="10515600" cy="5096158"/>
          </a:xfrm>
        </p:spPr>
        <p:txBody>
          <a:bodyPr>
            <a:normAutofit fontScale="55000" lnSpcReduction="20000"/>
          </a:bodyPr>
          <a:lstStyle/>
          <a:p>
            <a:pPr indent="0">
              <a:spcBef>
                <a:spcPts val="600"/>
              </a:spcBef>
              <a:buNone/>
            </a:pPr>
            <a:endParaRPr lang="en-US" altLang="en-US" sz="2600" b="1" dirty="0">
              <a:latin typeface="+mj-lt"/>
            </a:endParaRPr>
          </a:p>
          <a:p>
            <a:pPr indent="0">
              <a:spcBef>
                <a:spcPts val="600"/>
              </a:spcBef>
              <a:buNone/>
            </a:pPr>
            <a:r>
              <a:rPr lang="en-US" altLang="en-US" sz="2600" b="1" dirty="0">
                <a:latin typeface="+mj-lt"/>
              </a:rPr>
              <a:t>External Fellowships: </a:t>
            </a:r>
            <a:r>
              <a:rPr lang="en-US" sz="2600" dirty="0">
                <a:latin typeface="+mj-lt"/>
              </a:rPr>
              <a:t>Fellowships are awarded directly to students by granting agencies, with McGill issuing the payments.</a:t>
            </a:r>
          </a:p>
          <a:p>
            <a:pPr marL="1143000" lvl="1" indent="-457200">
              <a:spcBef>
                <a:spcPts val="600"/>
              </a:spcBef>
            </a:pPr>
            <a:r>
              <a:rPr lang="en-US" sz="2600" dirty="0">
                <a:latin typeface="+mj-lt"/>
              </a:rPr>
              <a:t>GPS is responsible for disbursing Tri-Agency Fellowships (NSERC, SSHRC and CIHR)</a:t>
            </a:r>
          </a:p>
          <a:p>
            <a:pPr marL="1143000" lvl="1" indent="-457200">
              <a:spcBef>
                <a:spcPts val="600"/>
              </a:spcBef>
            </a:pPr>
            <a:r>
              <a:rPr lang="en-US" sz="2600" b="1" dirty="0">
                <a:latin typeface="+mj-lt"/>
              </a:rPr>
              <a:t>Most</a:t>
            </a:r>
            <a:r>
              <a:rPr lang="en-US" sz="2600" dirty="0">
                <a:latin typeface="+mj-lt"/>
              </a:rPr>
              <a:t> all other awards are disbursed by Academic unit</a:t>
            </a:r>
          </a:p>
          <a:p>
            <a:pPr indent="0">
              <a:spcBef>
                <a:spcPts val="600"/>
              </a:spcBef>
              <a:buNone/>
            </a:pPr>
            <a:endParaRPr lang="en-US" sz="2600" dirty="0">
              <a:latin typeface="+mj-lt"/>
            </a:endParaRPr>
          </a:p>
          <a:p>
            <a:pPr indent="0">
              <a:spcBef>
                <a:spcPts val="600"/>
              </a:spcBef>
              <a:buNone/>
            </a:pPr>
            <a:r>
              <a:rPr lang="en-US" sz="2600" dirty="0">
                <a:latin typeface="+mj-lt"/>
              </a:rPr>
              <a:t>Note: If unsure contact your Graduate Program Coordinator.</a:t>
            </a:r>
          </a:p>
          <a:p>
            <a:pPr indent="0">
              <a:spcBef>
                <a:spcPts val="600"/>
              </a:spcBef>
              <a:buNone/>
            </a:pPr>
            <a:r>
              <a:rPr lang="en-US" sz="2600" dirty="0">
                <a:latin typeface="+mj-lt"/>
              </a:rPr>
              <a:t>If you need to contact us, email </a:t>
            </a:r>
            <a:r>
              <a:rPr lang="en-US" sz="2600" dirty="0">
                <a:latin typeface="+mj-lt"/>
                <a:hlinkClick r:id="rId4"/>
              </a:rPr>
              <a:t>graduatefunding.gps@mcgill.ca</a:t>
            </a:r>
            <a:r>
              <a:rPr lang="en-US" sz="2600" dirty="0">
                <a:latin typeface="+mj-lt"/>
              </a:rPr>
              <a:t> and attach a copy of your Notice of Award.</a:t>
            </a:r>
          </a:p>
          <a:p>
            <a:pPr indent="0">
              <a:spcBef>
                <a:spcPts val="600"/>
              </a:spcBef>
              <a:buNone/>
            </a:pPr>
            <a:r>
              <a:rPr lang="en-US" sz="2900" b="1" u="sng" dirty="0">
                <a:effectLst>
                  <a:outerShdw blurRad="38100" dist="38100" dir="2700000" algn="tl">
                    <a:srgbClr val="000000">
                      <a:alpha val="43137"/>
                    </a:srgbClr>
                  </a:outerShdw>
                </a:effectLst>
                <a:latin typeface="+mj-lt"/>
              </a:rPr>
              <a:t>Remember: Include your McGill ID NUMBER</a:t>
            </a:r>
          </a:p>
          <a:p>
            <a:pPr indent="0">
              <a:spcBef>
                <a:spcPts val="600"/>
              </a:spcBef>
              <a:buNone/>
            </a:pPr>
            <a:endParaRPr lang="en-US" altLang="en-US" sz="2600" dirty="0">
              <a:latin typeface="+mj-lt"/>
            </a:endParaRPr>
          </a:p>
          <a:p>
            <a:pPr indent="0">
              <a:spcBef>
                <a:spcPts val="600"/>
              </a:spcBef>
              <a:buNone/>
            </a:pPr>
            <a:r>
              <a:rPr lang="en-US" altLang="en-US" sz="2600" b="1" dirty="0">
                <a:latin typeface="+mj-lt"/>
              </a:rPr>
              <a:t>Teaching Assistant (TA) or Research Assistant (RA) :</a:t>
            </a:r>
            <a:r>
              <a:rPr lang="en-US" altLang="en-US" sz="2600" dirty="0">
                <a:latin typeface="+mj-lt"/>
              </a:rPr>
              <a:t> Processed through the academic unit – Considered salary for employment, not an award.</a:t>
            </a:r>
          </a:p>
          <a:p>
            <a:pPr indent="0">
              <a:spcBef>
                <a:spcPts val="600"/>
              </a:spcBef>
              <a:buNone/>
            </a:pPr>
            <a:endParaRPr lang="en-US" altLang="en-US" sz="2600" dirty="0">
              <a:latin typeface="+mj-lt"/>
            </a:endParaRPr>
          </a:p>
          <a:p>
            <a:pPr indent="0">
              <a:spcBef>
                <a:spcPts val="600"/>
              </a:spcBef>
              <a:buNone/>
            </a:pPr>
            <a:r>
              <a:rPr lang="en-US" altLang="en-US" sz="2600" b="1" dirty="0">
                <a:latin typeface="+mj-lt"/>
              </a:rPr>
              <a:t>Stipends:</a:t>
            </a:r>
            <a:r>
              <a:rPr lang="en-US" altLang="en-US" sz="2600" dirty="0">
                <a:latin typeface="+mj-lt"/>
              </a:rPr>
              <a:t> </a:t>
            </a:r>
            <a:r>
              <a:rPr lang="en-US" sz="2600" dirty="0">
                <a:latin typeface="+mj-lt"/>
              </a:rPr>
              <a:t>Paid from a research grant for the student to work on their thesis research which is part of the research program</a:t>
            </a:r>
          </a:p>
          <a:p>
            <a:pPr indent="0">
              <a:spcBef>
                <a:spcPts val="600"/>
              </a:spcBef>
              <a:buNone/>
            </a:pPr>
            <a:r>
              <a:rPr lang="en-US" sz="2600" dirty="0">
                <a:latin typeface="+mj-lt"/>
              </a:rPr>
              <a:t>of the professor’s grant.</a:t>
            </a:r>
            <a:endParaRPr lang="en-US" altLang="en-US" sz="2600" dirty="0">
              <a:latin typeface="+mj-lt"/>
            </a:endParaRPr>
          </a:p>
          <a:p>
            <a:pPr marL="1028700" lvl="1" indent="-342900">
              <a:spcBef>
                <a:spcPts val="600"/>
              </a:spcBef>
            </a:pPr>
            <a:r>
              <a:rPr lang="en-US" altLang="en-US" sz="2600" dirty="0">
                <a:latin typeface="+mj-lt"/>
              </a:rPr>
              <a:t>Payments processed by the academic unit</a:t>
            </a:r>
          </a:p>
          <a:p>
            <a:pPr indent="0">
              <a:spcBef>
                <a:spcPts val="600"/>
              </a:spcBef>
              <a:buNone/>
            </a:pPr>
            <a:endParaRPr lang="en-US" altLang="en-US" sz="2600" dirty="0">
              <a:latin typeface="+mj-lt"/>
            </a:endParaRPr>
          </a:p>
          <a:p>
            <a:pPr indent="0">
              <a:spcBef>
                <a:spcPts val="600"/>
              </a:spcBef>
              <a:buNone/>
            </a:pPr>
            <a:r>
              <a:rPr lang="en-US" altLang="en-US" sz="2600" b="1" dirty="0">
                <a:latin typeface="+mj-lt"/>
              </a:rPr>
              <a:t>Avoid delays</a:t>
            </a:r>
          </a:p>
          <a:p>
            <a:pPr marL="1028700" lvl="1" indent="-342900">
              <a:spcBef>
                <a:spcPts val="600"/>
              </a:spcBef>
            </a:pPr>
            <a:r>
              <a:rPr lang="en-US" altLang="en-US" sz="2600" dirty="0">
                <a:latin typeface="+mj-lt"/>
              </a:rPr>
              <a:t>Make sure registration is up to date BEFORE the beginning of the term the award is covering. For internal awards, you must be registered for both Fall AND Winter terms for your funding to be processed.</a:t>
            </a:r>
          </a:p>
          <a:p>
            <a:pPr marL="1028700" lvl="1" indent="-342900">
              <a:spcBef>
                <a:spcPts val="600"/>
              </a:spcBef>
            </a:pPr>
            <a:r>
              <a:rPr lang="en-US" altLang="en-US" sz="2600" dirty="0">
                <a:latin typeface="+mj-lt"/>
              </a:rPr>
              <a:t>Submit required documentation to appropriate unit/office (</a:t>
            </a:r>
            <a:r>
              <a:rPr lang="en-US" altLang="en-US" sz="2600" dirty="0" err="1">
                <a:latin typeface="+mj-lt"/>
              </a:rPr>
              <a:t>ie</a:t>
            </a:r>
            <a:r>
              <a:rPr lang="en-US" altLang="en-US" sz="2600" dirty="0">
                <a:latin typeface="+mj-lt"/>
              </a:rPr>
              <a:t>: final grades from previous degree)</a:t>
            </a:r>
          </a:p>
          <a:p>
            <a:pPr marL="1028700" lvl="1" indent="-342900">
              <a:spcBef>
                <a:spcPts val="600"/>
              </a:spcBef>
            </a:pPr>
            <a:r>
              <a:rPr lang="en-US" altLang="en-US" sz="2600" dirty="0">
                <a:latin typeface="+mj-lt"/>
              </a:rPr>
              <a:t>Update banking information and mailing address on Minerva</a:t>
            </a:r>
          </a:p>
          <a:p>
            <a:pPr indent="0" algn="ctr">
              <a:spcBef>
                <a:spcPts val="600"/>
              </a:spcBef>
              <a:buNone/>
            </a:pPr>
            <a:r>
              <a:rPr lang="en-US" altLang="en-US" sz="2600" dirty="0">
                <a:latin typeface="+mj-lt"/>
                <a:hlinkClick r:id="rId5"/>
              </a:rPr>
              <a:t>https://www.mcgill.ca/gps/funding/getting-paid</a:t>
            </a:r>
            <a:r>
              <a:rPr lang="en-US" altLang="en-US" sz="2600" dirty="0">
                <a:latin typeface="+mj-lt"/>
              </a:rPr>
              <a:t> </a:t>
            </a:r>
          </a:p>
          <a:p>
            <a:pPr marL="102870" indent="-285750" algn="ctr">
              <a:defRPr/>
            </a:pPr>
            <a:endParaRPr lang="en-US" sz="2400" b="1" dirty="0">
              <a:latin typeface="Calibri" pitchFamily="34" charset="0"/>
              <a:cs typeface="Calibri" pitchFamily="34" charset="0"/>
            </a:endParaRPr>
          </a:p>
        </p:txBody>
      </p:sp>
    </p:spTree>
    <p:extLst>
      <p:ext uri="{BB962C8B-B14F-4D97-AF65-F5344CB8AC3E}">
        <p14:creationId xmlns:p14="http://schemas.microsoft.com/office/powerpoint/2010/main" val="181598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199" y="76222"/>
            <a:ext cx="10515600" cy="1325563"/>
          </a:xfrm>
        </p:spPr>
        <p:txBody>
          <a:bodyPr>
            <a:normAutofit/>
          </a:bodyPr>
          <a:lstStyle/>
          <a:p>
            <a:pPr marL="274320" lvl="1" indent="0" algn="ctr">
              <a:buNone/>
              <a:defRPr/>
            </a:pPr>
            <a:r>
              <a:rPr lang="en-US" sz="3200" b="1" dirty="0">
                <a:latin typeface="Calibri" pitchFamily="34" charset="0"/>
                <a:cs typeface="Calibri" pitchFamily="34" charset="0"/>
              </a:rPr>
              <a:t>Funding </a:t>
            </a:r>
            <a:r>
              <a:rPr lang="en-US" sz="3200" b="1" dirty="0" err="1">
                <a:latin typeface="Calibri" pitchFamily="34" charset="0"/>
                <a:cs typeface="Calibri" pitchFamily="34" charset="0"/>
              </a:rPr>
              <a:t>Weblinks</a:t>
            </a:r>
            <a:r>
              <a:rPr lang="en-US" sz="3200" b="1" dirty="0">
                <a:latin typeface="Calibri" pitchFamily="34" charset="0"/>
                <a:cs typeface="Calibri" pitchFamily="34" charset="0"/>
              </a:rPr>
              <a:t> to bookmark</a:t>
            </a:r>
          </a:p>
        </p:txBody>
      </p:sp>
      <p:sp>
        <p:nvSpPr>
          <p:cNvPr id="2" name="Content Placeholder 1"/>
          <p:cNvSpPr>
            <a:spLocks noGrp="1"/>
          </p:cNvSpPr>
          <p:nvPr>
            <p:ph sz="half" idx="1"/>
          </p:nvPr>
        </p:nvSpPr>
        <p:spPr>
          <a:xfrm>
            <a:off x="838198" y="841857"/>
            <a:ext cx="10515601" cy="4351338"/>
          </a:xfrm>
        </p:spPr>
        <p:txBody>
          <a:bodyPr>
            <a:noAutofit/>
          </a:bodyPr>
          <a:lstStyle/>
          <a:p>
            <a:pPr marL="263525" lvl="1" indent="-263525">
              <a:lnSpc>
                <a:spcPct val="100000"/>
              </a:lnSpc>
              <a:spcBef>
                <a:spcPts val="0"/>
              </a:spcBef>
              <a:defRPr/>
            </a:pPr>
            <a:r>
              <a:rPr lang="en-US" sz="2800" dirty="0">
                <a:hlinkClick r:id="rId3"/>
              </a:rPr>
              <a:t>https://www.mcgill.ca/gps/funding</a:t>
            </a:r>
            <a:endParaRPr lang="en-US" sz="2800" dirty="0"/>
          </a:p>
          <a:p>
            <a:pPr marL="720725" lvl="2" indent="-263525">
              <a:lnSpc>
                <a:spcPct val="150000"/>
              </a:lnSpc>
              <a:spcBef>
                <a:spcPts val="0"/>
              </a:spcBef>
              <a:defRPr/>
            </a:pPr>
            <a:r>
              <a:rPr lang="en-US" dirty="0">
                <a:hlinkClick r:id="rId4"/>
              </a:rPr>
              <a:t>https://www.mcgill.ca/gps/funding/opportunities</a:t>
            </a:r>
            <a:endParaRPr lang="en-US" dirty="0"/>
          </a:p>
          <a:p>
            <a:pPr marL="263525" lvl="1" indent="-263525">
              <a:lnSpc>
                <a:spcPct val="150000"/>
              </a:lnSpc>
              <a:spcBef>
                <a:spcPts val="0"/>
              </a:spcBef>
              <a:defRPr/>
            </a:pPr>
            <a:r>
              <a:rPr lang="en-US" dirty="0">
                <a:hlinkClick r:id="rId5"/>
              </a:rPr>
              <a:t>https://www.mcgill.ca/gps/funding/understanding-my-funding-letter</a:t>
            </a:r>
            <a:r>
              <a:rPr lang="en-US" dirty="0"/>
              <a:t> </a:t>
            </a:r>
          </a:p>
          <a:p>
            <a:pPr marL="263525" lvl="1" indent="-263525">
              <a:lnSpc>
                <a:spcPct val="150000"/>
              </a:lnSpc>
              <a:spcBef>
                <a:spcPts val="0"/>
              </a:spcBef>
              <a:defRPr/>
            </a:pPr>
            <a:r>
              <a:rPr lang="en-US" dirty="0">
                <a:hlinkClick r:id="rId6"/>
              </a:rPr>
              <a:t>https://www.mcgill.ca/gps/funding/internship-funding-opportunities</a:t>
            </a:r>
            <a:r>
              <a:rPr lang="en-US" dirty="0"/>
              <a:t> </a:t>
            </a:r>
          </a:p>
          <a:p>
            <a:pPr marL="263525" lvl="1" indent="-263525">
              <a:lnSpc>
                <a:spcPct val="150000"/>
              </a:lnSpc>
              <a:spcBef>
                <a:spcPts val="0"/>
              </a:spcBef>
              <a:defRPr/>
            </a:pPr>
            <a:r>
              <a:rPr lang="en-US" sz="2800" dirty="0">
                <a:hlinkClick r:id="rId7"/>
              </a:rPr>
              <a:t>https://www.mcgill.ca/gps/funding/international</a:t>
            </a:r>
            <a:endParaRPr lang="en-US" sz="2800" dirty="0"/>
          </a:p>
          <a:p>
            <a:pPr marL="263525" lvl="1" indent="-263525">
              <a:lnSpc>
                <a:spcPct val="150000"/>
              </a:lnSpc>
              <a:spcBef>
                <a:spcPts val="0"/>
              </a:spcBef>
              <a:defRPr/>
            </a:pPr>
            <a:r>
              <a:rPr lang="en-US" sz="2800" dirty="0">
                <a:hlinkClick r:id="rId8"/>
              </a:rPr>
              <a:t>https://www.mcgill.ca/gps/funding/travel</a:t>
            </a:r>
            <a:endParaRPr lang="en-US" sz="2800" dirty="0"/>
          </a:p>
          <a:p>
            <a:pPr marL="263525" lvl="1" indent="-263525">
              <a:lnSpc>
                <a:spcPct val="150000"/>
              </a:lnSpc>
              <a:spcBef>
                <a:spcPts val="0"/>
              </a:spcBef>
              <a:defRPr/>
            </a:pPr>
            <a:r>
              <a:rPr lang="en-US" sz="2800" dirty="0">
                <a:hlinkClick r:id="rId9"/>
              </a:rPr>
              <a:t>https://www.mcgill.ca/gps/funding/maximize-my-chances</a:t>
            </a:r>
            <a:endParaRPr lang="en-US" sz="2800" dirty="0"/>
          </a:p>
          <a:p>
            <a:pPr marL="720725" lvl="2" indent="-263525">
              <a:lnSpc>
                <a:spcPct val="150000"/>
              </a:lnSpc>
              <a:spcBef>
                <a:spcPts val="0"/>
              </a:spcBef>
              <a:defRPr/>
            </a:pPr>
            <a:r>
              <a:rPr lang="en-US" dirty="0">
                <a:hlinkClick r:id="rId10"/>
              </a:rPr>
              <a:t>Student Info Sessions / Webinar Registration</a:t>
            </a:r>
            <a:endParaRPr lang="en-US" dirty="0"/>
          </a:p>
          <a:p>
            <a:pPr marL="263525" lvl="1" indent="-263525">
              <a:lnSpc>
                <a:spcPct val="150000"/>
              </a:lnSpc>
              <a:spcBef>
                <a:spcPts val="0"/>
              </a:spcBef>
              <a:defRPr/>
            </a:pPr>
            <a:r>
              <a:rPr lang="en-US" sz="2800" dirty="0">
                <a:hlinkClick r:id="rId11"/>
              </a:rPr>
              <a:t>https://www.mcgill.ca/gps/funding/getting-paid</a:t>
            </a:r>
            <a:r>
              <a:rPr lang="en-US" sz="2800" dirty="0"/>
              <a:t> </a:t>
            </a:r>
          </a:p>
          <a:p>
            <a:pPr marL="93663" lvl="1" indent="0">
              <a:lnSpc>
                <a:spcPct val="150000"/>
              </a:lnSpc>
              <a:spcBef>
                <a:spcPts val="0"/>
              </a:spcBef>
              <a:buNone/>
              <a:defRPr/>
            </a:pPr>
            <a:endParaRPr lang="en-US" sz="2800" dirty="0"/>
          </a:p>
        </p:txBody>
      </p:sp>
      <p:grpSp>
        <p:nvGrpSpPr>
          <p:cNvPr id="9" name="Group 8"/>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221588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53284" y="374269"/>
            <a:ext cx="6885432" cy="997331"/>
          </a:xfrm>
        </p:spPr>
        <p:txBody>
          <a:bodyPr>
            <a:normAutofit/>
          </a:bodyPr>
          <a:lstStyle/>
          <a:p>
            <a:pPr marL="274320" lvl="1" indent="0" algn="ctr">
              <a:buNone/>
              <a:defRPr/>
            </a:pPr>
            <a:r>
              <a:rPr lang="en-US" sz="3200" b="1" dirty="0">
                <a:latin typeface="Calibri" pitchFamily="34" charset="0"/>
                <a:cs typeface="Calibri" pitchFamily="34" charset="0"/>
              </a:rPr>
              <a:t>Resources</a:t>
            </a:r>
          </a:p>
        </p:txBody>
      </p:sp>
      <p:sp>
        <p:nvSpPr>
          <p:cNvPr id="2" name="Content Placeholder 1"/>
          <p:cNvSpPr>
            <a:spLocks noGrp="1"/>
          </p:cNvSpPr>
          <p:nvPr>
            <p:ph idx="1"/>
          </p:nvPr>
        </p:nvSpPr>
        <p:spPr>
          <a:xfrm>
            <a:off x="838200" y="1252728"/>
            <a:ext cx="10515600" cy="4552675"/>
          </a:xfrm>
        </p:spPr>
        <p:txBody>
          <a:bodyPr>
            <a:normAutofit lnSpcReduction="10000"/>
          </a:bodyPr>
          <a:lstStyle/>
          <a:p>
            <a:pPr marL="182880" indent="-182880">
              <a:defRPr/>
            </a:pPr>
            <a:r>
              <a:rPr lang="en-US" sz="2200" b="1" dirty="0"/>
              <a:t>Workshops and Webinars</a:t>
            </a:r>
          </a:p>
          <a:p>
            <a:pPr lvl="1" indent="-182880">
              <a:defRPr/>
            </a:pPr>
            <a:r>
              <a:rPr lang="en-US" dirty="0"/>
              <a:t>Offer support in all aspects if the external funding application process and help maximize your chances </a:t>
            </a:r>
          </a:p>
          <a:p>
            <a:pPr lvl="1" indent="-182880">
              <a:defRPr/>
            </a:pPr>
            <a:r>
              <a:rPr lang="en-CA" dirty="0">
                <a:hlinkClick r:id="rId3"/>
              </a:rPr>
              <a:t>https://www.mcgill.ca/gps/funding/maximize-my-chances</a:t>
            </a:r>
            <a:r>
              <a:rPr lang="en-CA" dirty="0"/>
              <a:t> </a:t>
            </a:r>
          </a:p>
          <a:p>
            <a:pPr lvl="1" indent="-182880">
              <a:defRPr/>
            </a:pPr>
            <a:endParaRPr lang="en-US" dirty="0"/>
          </a:p>
          <a:p>
            <a:pPr marL="182880" indent="-182880">
              <a:defRPr/>
            </a:pPr>
            <a:r>
              <a:rPr lang="en-US" sz="2200" b="1" dirty="0"/>
              <a:t>SKILLSETS</a:t>
            </a:r>
          </a:p>
          <a:p>
            <a:pPr lvl="1" indent="-182880">
              <a:defRPr/>
            </a:pPr>
            <a:r>
              <a:rPr lang="en-US" dirty="0"/>
              <a:t>Suite of workshops designed for graduate students and postdoctoral fellows to complement research training</a:t>
            </a:r>
          </a:p>
          <a:p>
            <a:pPr lvl="1" indent="-182880">
              <a:defRPr/>
            </a:pPr>
            <a:r>
              <a:rPr lang="en-CA" dirty="0">
                <a:hlinkClick r:id="rId4"/>
              </a:rPr>
              <a:t>https://www.mcgill.ca/skillsets</a:t>
            </a:r>
            <a:r>
              <a:rPr lang="en-CA" dirty="0"/>
              <a:t> </a:t>
            </a:r>
            <a:endParaRPr lang="en-US" dirty="0"/>
          </a:p>
          <a:p>
            <a:pPr marL="502920" lvl="1" indent="0">
              <a:buNone/>
              <a:defRPr/>
            </a:pPr>
            <a:endParaRPr lang="en-CA" dirty="0"/>
          </a:p>
          <a:p>
            <a:pPr marL="182880" indent="-182880">
              <a:defRPr/>
            </a:pPr>
            <a:r>
              <a:rPr lang="en-US" sz="2200" b="1" dirty="0"/>
              <a:t>Tips for writing a research proposal</a:t>
            </a:r>
          </a:p>
          <a:p>
            <a:pPr lvl="1" indent="-182880">
              <a:defRPr/>
            </a:pPr>
            <a:r>
              <a:rPr lang="en-CA" dirty="0">
                <a:hlinkClick r:id="rId5"/>
              </a:rPr>
              <a:t>https://www.mcgill.ca/gps/students/research-tracking/proposals</a:t>
            </a:r>
            <a:r>
              <a:rPr lang="en-CA" dirty="0"/>
              <a:t> </a:t>
            </a:r>
          </a:p>
          <a:p>
            <a:pPr marL="502920" lvl="1" indent="0">
              <a:buNone/>
              <a:defRPr/>
            </a:pPr>
            <a:endParaRPr lang="en-US" b="1" dirty="0"/>
          </a:p>
        </p:txBody>
      </p:sp>
      <p:grpSp>
        <p:nvGrpSpPr>
          <p:cNvPr id="9" name="Group 8"/>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12766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5979316"/>
            <a:ext cx="8096628" cy="878684"/>
            <a:chOff x="0" y="5979316"/>
            <a:chExt cx="8096628" cy="878684"/>
          </a:xfrm>
        </p:grpSpPr>
        <p:pic>
          <p:nvPicPr>
            <p:cNvPr id="8" name="Picture 7">
              <a:extLst>
                <a:ext uri="{FF2B5EF4-FFF2-40B4-BE49-F238E27FC236}">
                  <a16:creationId xmlns:a16="http://schemas.microsoft.com/office/drawing/2014/main" id="{C27C3F26-1BD1-471C-BA7E-EFC081434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947" r="36396"/>
            <a:stretch/>
          </p:blipFill>
          <p:spPr>
            <a:xfrm>
              <a:off x="0" y="5979316"/>
              <a:ext cx="4835493" cy="878684"/>
            </a:xfrm>
            <a:prstGeom prst="rect">
              <a:avLst/>
            </a:prstGeom>
          </p:spPr>
        </p:pic>
        <p:sp>
          <p:nvSpPr>
            <p:cNvPr id="9" name="TextBox 8"/>
            <p:cNvSpPr txBox="1"/>
            <p:nvPr/>
          </p:nvSpPr>
          <p:spPr>
            <a:xfrm>
              <a:off x="4561173" y="5979316"/>
              <a:ext cx="3535455" cy="646331"/>
            </a:xfrm>
            <a:prstGeom prst="rect">
              <a:avLst/>
            </a:prstGeom>
            <a:noFill/>
          </p:spPr>
          <p:txBody>
            <a:bodyPr wrap="none" rtlCol="0">
              <a:spAutoFit/>
            </a:bodyPr>
            <a:lstStyle/>
            <a:p>
              <a:r>
                <a:rPr lang="fr-CA" sz="3600" dirty="0">
                  <a:solidFill>
                    <a:srgbClr val="CF1628"/>
                  </a:solidFill>
                </a:rPr>
                <a:t>Graduate Funding</a:t>
              </a:r>
              <a:endParaRPr lang="en-US" sz="3600" dirty="0">
                <a:solidFill>
                  <a:srgbClr val="CF1628"/>
                </a:solidFill>
              </a:endParaRPr>
            </a:p>
          </p:txBody>
        </p:sp>
      </p:grpSp>
      <p:sp>
        <p:nvSpPr>
          <p:cNvPr id="10" name="TextBox 9">
            <a:extLst>
              <a:ext uri="{FF2B5EF4-FFF2-40B4-BE49-F238E27FC236}">
                <a16:creationId xmlns:a16="http://schemas.microsoft.com/office/drawing/2014/main" id="{AD0491C9-673F-8749-3D6F-E0F207E336DB}"/>
              </a:ext>
            </a:extLst>
          </p:cNvPr>
          <p:cNvSpPr txBox="1"/>
          <p:nvPr/>
        </p:nvSpPr>
        <p:spPr>
          <a:xfrm>
            <a:off x="469783" y="453006"/>
            <a:ext cx="9513116" cy="707886"/>
          </a:xfrm>
          <a:prstGeom prst="rect">
            <a:avLst/>
          </a:prstGeom>
          <a:noFill/>
        </p:spPr>
        <p:txBody>
          <a:bodyPr wrap="square" rtlCol="0">
            <a:spAutoFit/>
          </a:bodyPr>
          <a:lstStyle/>
          <a:p>
            <a:pPr algn="ctr"/>
            <a:r>
              <a:rPr lang="en-CA" sz="4000" b="1" dirty="0"/>
              <a:t>Staying Happy and Healthy at McGill</a:t>
            </a:r>
          </a:p>
        </p:txBody>
      </p:sp>
      <p:sp>
        <p:nvSpPr>
          <p:cNvPr id="11" name="TextBox 10">
            <a:extLst>
              <a:ext uri="{FF2B5EF4-FFF2-40B4-BE49-F238E27FC236}">
                <a16:creationId xmlns:a16="http://schemas.microsoft.com/office/drawing/2014/main" id="{B766AC4C-CD48-80F2-CADD-91BF6E7EF497}"/>
              </a:ext>
            </a:extLst>
          </p:cNvPr>
          <p:cNvSpPr txBox="1"/>
          <p:nvPr/>
        </p:nvSpPr>
        <p:spPr>
          <a:xfrm>
            <a:off x="469783" y="1465741"/>
            <a:ext cx="11226917" cy="4524315"/>
          </a:xfrm>
          <a:prstGeom prst="rect">
            <a:avLst/>
          </a:prstGeom>
          <a:noFill/>
        </p:spPr>
        <p:txBody>
          <a:bodyPr wrap="square" rtlCol="0">
            <a:spAutoFit/>
          </a:bodyPr>
          <a:lstStyle/>
          <a:p>
            <a:r>
              <a:rPr lang="en-CA" sz="2400" dirty="0">
                <a:latin typeface="Calibri" panose="020F0502020204030204" pitchFamily="34" charset="0"/>
                <a:cs typeface="Calibri" panose="020F0502020204030204" pitchFamily="34" charset="0"/>
              </a:rPr>
              <a:t>McGill offers a wide range of resources to support your wellbeing during graduate studies. These resources are there for </a:t>
            </a:r>
            <a:r>
              <a:rPr lang="en-CA" sz="2400" u="sng" dirty="0">
                <a:latin typeface="Calibri" panose="020F0502020204030204" pitchFamily="34" charset="0"/>
                <a:cs typeface="Calibri" panose="020F0502020204030204" pitchFamily="34" charset="0"/>
              </a:rPr>
              <a:t>you</a:t>
            </a:r>
            <a:r>
              <a:rPr lang="en-CA" sz="2400" dirty="0">
                <a:latin typeface="Calibri" panose="020F0502020204030204" pitchFamily="34" charset="0"/>
                <a:cs typeface="Calibri" panose="020F0502020204030204" pitchFamily="34" charset="0"/>
              </a:rPr>
              <a:t>, don’t hesitate to make use of them! </a:t>
            </a:r>
          </a:p>
          <a:p>
            <a:r>
              <a:rPr lang="en-CA" sz="2400" dirty="0">
                <a:latin typeface="Calibri" panose="020F0502020204030204" pitchFamily="34" charset="0"/>
                <a:cs typeface="Calibri" panose="020F0502020204030204" pitchFamily="34" charset="0"/>
              </a:rPr>
              <a:t>Scan the QR code below to see a selection of McGill’s best services for graduate student wellbeing: </a:t>
            </a: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endParaRPr lang="en-CA" sz="2400" dirty="0">
              <a:latin typeface="Calibri" panose="020F0502020204030204" pitchFamily="34" charset="0"/>
              <a:cs typeface="Calibri" panose="020F0502020204030204" pitchFamily="34" charset="0"/>
            </a:endParaRPr>
          </a:p>
          <a:p>
            <a:r>
              <a:rPr lang="en-CA" sz="2400" dirty="0">
                <a:latin typeface="Calibri" panose="020F0502020204030204" pitchFamily="34" charset="0"/>
                <a:cs typeface="Calibri" panose="020F0502020204030204" pitchFamily="34" charset="0"/>
                <a:hlinkClick r:id="rId4"/>
              </a:rPr>
              <a:t>https://www.mcgill.ca/gps/students/staying-happy-and-healthy-graduate-studies</a:t>
            </a:r>
            <a:r>
              <a:rPr lang="en-CA" sz="2400" dirty="0">
                <a:latin typeface="Calibri" panose="020F0502020204030204" pitchFamily="34" charset="0"/>
                <a:cs typeface="Calibri" panose="020F0502020204030204" pitchFamily="34" charset="0"/>
              </a:rPr>
              <a:t> </a:t>
            </a:r>
          </a:p>
        </p:txBody>
      </p:sp>
      <p:pic>
        <p:nvPicPr>
          <p:cNvPr id="12" name="Picture 11" descr="A qr code on a white background&#10;&#10;Description automatically generated">
            <a:extLst>
              <a:ext uri="{FF2B5EF4-FFF2-40B4-BE49-F238E27FC236}">
                <a16:creationId xmlns:a16="http://schemas.microsoft.com/office/drawing/2014/main" id="{49091E2E-8A26-4931-0D64-D2105C85E8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250" y="2570206"/>
            <a:ext cx="2857500" cy="2857500"/>
          </a:xfrm>
          <a:prstGeom prst="rect">
            <a:avLst/>
          </a:prstGeom>
        </p:spPr>
      </p:pic>
    </p:spTree>
    <p:extLst>
      <p:ext uri="{BB962C8B-B14F-4D97-AF65-F5344CB8AC3E}">
        <p14:creationId xmlns:p14="http://schemas.microsoft.com/office/powerpoint/2010/main" val="358784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225141" y="212822"/>
            <a:ext cx="5257800" cy="1325563"/>
          </a:xfrm>
        </p:spPr>
        <p:txBody>
          <a:bodyPr/>
          <a:lstStyle/>
          <a:p>
            <a:r>
              <a:rPr lang="en-US" sz="3200" b="1" dirty="0">
                <a:latin typeface="+mn-lt"/>
              </a:rPr>
              <a:t>Graduate Funding Team</a:t>
            </a:r>
          </a:p>
        </p:txBody>
      </p:sp>
      <p:sp>
        <p:nvSpPr>
          <p:cNvPr id="2" name="Content Placeholder 1"/>
          <p:cNvSpPr>
            <a:spLocks noGrp="1"/>
          </p:cNvSpPr>
          <p:nvPr>
            <p:ph idx="1"/>
          </p:nvPr>
        </p:nvSpPr>
        <p:spPr>
          <a:xfrm>
            <a:off x="6376444" y="1371689"/>
            <a:ext cx="5535111" cy="4114621"/>
          </a:xfrm>
        </p:spPr>
        <p:txBody>
          <a:bodyPr>
            <a:noAutofit/>
          </a:bodyPr>
          <a:lstStyle/>
          <a:p>
            <a:pPr marL="0" indent="0">
              <a:buNone/>
            </a:pPr>
            <a:r>
              <a:rPr lang="en-US" sz="2400" dirty="0"/>
              <a:t>External funding:</a:t>
            </a:r>
          </a:p>
          <a:p>
            <a:pPr marL="457200" lvl="1" indent="0">
              <a:buNone/>
            </a:pPr>
            <a:r>
              <a:rPr lang="en-US" sz="2000" dirty="0"/>
              <a:t>Jan Walker, </a:t>
            </a:r>
            <a:r>
              <a:rPr lang="en-US" sz="1600" dirty="0"/>
              <a:t>Fellowships Officer </a:t>
            </a:r>
          </a:p>
          <a:p>
            <a:pPr marL="457200" lvl="1" indent="0">
              <a:buNone/>
            </a:pPr>
            <a:r>
              <a:rPr lang="en-US" sz="2000" dirty="0"/>
              <a:t>Diala Alnajem, </a:t>
            </a:r>
            <a:r>
              <a:rPr lang="en-US" sz="1600" dirty="0"/>
              <a:t>Adm. &amp; Student Affairs Coord </a:t>
            </a:r>
          </a:p>
          <a:p>
            <a:pPr marL="457200" lvl="1" indent="0">
              <a:buNone/>
            </a:pPr>
            <a:r>
              <a:rPr lang="en-US" sz="2000" dirty="0"/>
              <a:t>Labi Yuan, </a:t>
            </a:r>
            <a:r>
              <a:rPr lang="en-US" sz="1600" dirty="0"/>
              <a:t>Adm. &amp; Student Affairs Coord </a:t>
            </a:r>
          </a:p>
          <a:p>
            <a:pPr marL="0" indent="0">
              <a:buNone/>
            </a:pPr>
            <a:r>
              <a:rPr lang="en-US" sz="2400" dirty="0"/>
              <a:t>Internal funding:</a:t>
            </a:r>
          </a:p>
          <a:p>
            <a:pPr marL="457200" lvl="1" indent="0">
              <a:buNone/>
            </a:pPr>
            <a:r>
              <a:rPr lang="en-US" sz="2000" dirty="0"/>
              <a:t>Lilia Eskildsen Torres, </a:t>
            </a:r>
            <a:r>
              <a:rPr lang="en-US" sz="1600" dirty="0"/>
              <a:t>Graduate Funding Manager</a:t>
            </a:r>
          </a:p>
          <a:p>
            <a:pPr marL="457200" lvl="1" indent="0">
              <a:buNone/>
            </a:pPr>
            <a:r>
              <a:rPr lang="en-US" sz="2000" dirty="0" err="1"/>
              <a:t>Seyissa</a:t>
            </a:r>
            <a:r>
              <a:rPr lang="en-US" sz="2000" dirty="0"/>
              <a:t> Pinheiro, </a:t>
            </a:r>
            <a:r>
              <a:rPr lang="en-US" sz="1600" dirty="0"/>
              <a:t>Adm. &amp; Student Affairs Coord.</a:t>
            </a:r>
          </a:p>
          <a:p>
            <a:pPr marL="457200" lvl="1" indent="0">
              <a:buNone/>
            </a:pPr>
            <a:r>
              <a:rPr lang="en-US" sz="2000" dirty="0"/>
              <a:t>Quinter Faith, </a:t>
            </a:r>
            <a:r>
              <a:rPr lang="en-US" sz="1600" dirty="0"/>
              <a:t>Fellowships Administrator</a:t>
            </a:r>
          </a:p>
          <a:p>
            <a:pPr marL="457200" lvl="1" indent="0">
              <a:buNone/>
            </a:pPr>
            <a:r>
              <a:rPr lang="en-US" sz="2000" dirty="0"/>
              <a:t>Alycia Bartczak</a:t>
            </a:r>
            <a:r>
              <a:rPr lang="en-US" sz="1600" dirty="0"/>
              <a:t>, Outreach Officer (Internships)</a:t>
            </a:r>
          </a:p>
          <a:p>
            <a:pPr marL="457200" lvl="1" indent="0">
              <a:buNone/>
            </a:pPr>
            <a:r>
              <a:rPr lang="en-CA" sz="2000" dirty="0"/>
              <a:t>Laurent Brisebois, </a:t>
            </a:r>
            <a:r>
              <a:rPr lang="en-CA" sz="1600" dirty="0"/>
              <a:t>Adm. &amp; Student Affairs Coord</a:t>
            </a:r>
          </a:p>
        </p:txBody>
      </p:sp>
      <p:grpSp>
        <p:nvGrpSpPr>
          <p:cNvPr id="9" name="Group 8"/>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
        <p:nvSpPr>
          <p:cNvPr id="12" name="TextBox 11"/>
          <p:cNvSpPr txBox="1"/>
          <p:nvPr/>
        </p:nvSpPr>
        <p:spPr>
          <a:xfrm>
            <a:off x="967341" y="5143321"/>
            <a:ext cx="10515600" cy="1200329"/>
          </a:xfrm>
          <a:prstGeom prst="rect">
            <a:avLst/>
          </a:prstGeom>
          <a:noFill/>
        </p:spPr>
        <p:txBody>
          <a:bodyPr wrap="square" rtlCol="0">
            <a:spAutoFit/>
          </a:bodyPr>
          <a:lstStyle/>
          <a:p>
            <a:pPr algn="ctr"/>
            <a:r>
              <a:rPr lang="en-US" sz="2400" dirty="0">
                <a:hlinkClick r:id="rId4"/>
              </a:rPr>
              <a:t>Contact: </a:t>
            </a:r>
            <a:r>
              <a:rPr lang="en-US" sz="2400" dirty="0" err="1">
                <a:hlinkClick r:id="rId4"/>
              </a:rPr>
              <a:t>graduatefunding.gps@mcgill.ca</a:t>
            </a:r>
            <a:endParaRPr lang="en-US" sz="2400" dirty="0"/>
          </a:p>
          <a:p>
            <a:pPr algn="ctr"/>
            <a:r>
              <a:rPr lang="en-US" sz="2400" b="1" dirty="0">
                <a:effectLst>
                  <a:outerShdw blurRad="38100" dist="38100" dir="2700000" algn="tl">
                    <a:srgbClr val="000000">
                      <a:alpha val="43137"/>
                    </a:srgbClr>
                  </a:outerShdw>
                </a:effectLst>
              </a:rPr>
              <a:t>Remember: Include your McGill ID NUMBER</a:t>
            </a:r>
          </a:p>
          <a:p>
            <a:pPr algn="ctr"/>
            <a:r>
              <a:rPr lang="en-US" sz="2400" dirty="0"/>
              <a:t> </a:t>
            </a:r>
            <a:endParaRPr lang="en-CA" sz="2400" dirty="0"/>
          </a:p>
        </p:txBody>
      </p:sp>
      <p:pic>
        <p:nvPicPr>
          <p:cNvPr id="8" name="Content Placeholder 4"/>
          <p:cNvPicPr>
            <a:picLocks noChangeAspect="1"/>
          </p:cNvPicPr>
          <p:nvPr/>
        </p:nvPicPr>
        <p:blipFill rotWithShape="1">
          <a:blip r:embed="rId5"/>
          <a:srcRect l="8854" t="1447"/>
          <a:stretch/>
        </p:blipFill>
        <p:spPr>
          <a:xfrm>
            <a:off x="851945" y="2685223"/>
            <a:ext cx="4167869" cy="2541173"/>
          </a:xfrm>
          <a:prstGeom prst="rect">
            <a:avLst/>
          </a:prstGeom>
        </p:spPr>
      </p:pic>
      <p:pic>
        <p:nvPicPr>
          <p:cNvPr id="4" name="Picture 3" descr="A qr code with a black pattern&#10;&#10;Description automatically generated">
            <a:extLst>
              <a:ext uri="{FF2B5EF4-FFF2-40B4-BE49-F238E27FC236}">
                <a16:creationId xmlns:a16="http://schemas.microsoft.com/office/drawing/2014/main" id="{41FF9594-75BF-6CF6-D5EF-49CA16B09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298" y="368535"/>
            <a:ext cx="2233613" cy="2233613"/>
          </a:xfrm>
          <a:prstGeom prst="rect">
            <a:avLst/>
          </a:prstGeom>
        </p:spPr>
      </p:pic>
    </p:spTree>
    <p:extLst>
      <p:ext uri="{BB962C8B-B14F-4D97-AF65-F5344CB8AC3E}">
        <p14:creationId xmlns:p14="http://schemas.microsoft.com/office/powerpoint/2010/main" val="201593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365125"/>
            <a:ext cx="10515600" cy="997331"/>
          </a:xfrm>
        </p:spPr>
        <p:txBody>
          <a:bodyPr vert="horz" lIns="91440" tIns="45720" rIns="91440" bIns="45720" rtlCol="0" anchor="ctr">
            <a:normAutofit/>
          </a:bodyPr>
          <a:lstStyle/>
          <a:p>
            <a:pPr marL="274320" lvl="1" algn="l"/>
            <a:r>
              <a:rPr lang="en-US" sz="3200" b="1" dirty="0">
                <a:latin typeface="Calibri" pitchFamily="34" charset="0"/>
                <a:cs typeface="Calibri" pitchFamily="34" charset="0"/>
              </a:rPr>
              <a:t>GPS Graduate Funding Unit’s role </a:t>
            </a:r>
          </a:p>
        </p:txBody>
      </p:sp>
      <p:sp>
        <p:nvSpPr>
          <p:cNvPr id="2" name="Content Placeholder 1"/>
          <p:cNvSpPr>
            <a:spLocks noGrp="1"/>
          </p:cNvSpPr>
          <p:nvPr>
            <p:ph idx="1"/>
          </p:nvPr>
        </p:nvSpPr>
        <p:spPr>
          <a:xfrm>
            <a:off x="838200" y="1362456"/>
            <a:ext cx="10515600" cy="4442947"/>
          </a:xfrm>
        </p:spPr>
        <p:txBody>
          <a:bodyPr>
            <a:normAutofit fontScale="85000" lnSpcReduction="20000"/>
          </a:bodyPr>
          <a:lstStyle/>
          <a:p>
            <a:pPr marL="274320" lvl="1" indent="0" algn="ctr">
              <a:buNone/>
              <a:defRPr/>
            </a:pPr>
            <a:endParaRPr lang="en-US" sz="1600" b="1" dirty="0">
              <a:latin typeface="Calibri" pitchFamily="34" charset="0"/>
              <a:cs typeface="Calibri" pitchFamily="34" charset="0"/>
            </a:endParaRPr>
          </a:p>
          <a:p>
            <a:pPr marL="730250" lvl="2" indent="-457200">
              <a:defRPr/>
            </a:pPr>
            <a:r>
              <a:rPr lang="en-US" sz="2800" dirty="0">
                <a:latin typeface="Calibri" pitchFamily="34" charset="0"/>
                <a:cs typeface="Calibri" pitchFamily="34" charset="0"/>
              </a:rPr>
              <a:t>Dissemination of information for </a:t>
            </a:r>
            <a:r>
              <a:rPr lang="en-US" sz="2800" dirty="0">
                <a:effectLst>
                  <a:outerShdw blurRad="38100" dist="38100" dir="2700000" algn="tl">
                    <a:srgbClr val="000000">
                      <a:alpha val="43137"/>
                    </a:srgbClr>
                  </a:outerShdw>
                </a:effectLst>
                <a:latin typeface="Calibri" pitchFamily="34" charset="0"/>
                <a:cs typeface="Calibri" pitchFamily="34" charset="0"/>
              </a:rPr>
              <a:t>All</a:t>
            </a:r>
            <a:r>
              <a:rPr lang="en-US" sz="2800" dirty="0">
                <a:latin typeface="Calibri" pitchFamily="34" charset="0"/>
                <a:cs typeface="Calibri" pitchFamily="34" charset="0"/>
              </a:rPr>
              <a:t> types of graduate funding including, </a:t>
            </a:r>
          </a:p>
          <a:p>
            <a:pPr marL="989013" lvl="3" indent="-268288">
              <a:buFont typeface="Calibri" panose="020F0502020204030204" pitchFamily="34" charset="0"/>
              <a:buChar char="⁻"/>
              <a:defRPr/>
            </a:pPr>
            <a:r>
              <a:rPr lang="en-US" sz="2600" dirty="0">
                <a:latin typeface="Calibri" pitchFamily="34" charset="0"/>
                <a:cs typeface="Calibri" pitchFamily="34" charset="0"/>
              </a:rPr>
              <a:t>International Student funding, </a:t>
            </a:r>
          </a:p>
          <a:p>
            <a:pPr marL="989013" lvl="3" indent="-268288">
              <a:buFont typeface="Calibri" panose="020F0502020204030204" pitchFamily="34" charset="0"/>
              <a:buChar char="⁻"/>
              <a:defRPr/>
            </a:pPr>
            <a:r>
              <a:rPr lang="en-US" sz="2600" dirty="0">
                <a:latin typeface="Calibri" pitchFamily="34" charset="0"/>
                <a:cs typeface="Calibri" pitchFamily="34" charset="0"/>
              </a:rPr>
              <a:t>Federal and Provincial funding, </a:t>
            </a:r>
          </a:p>
          <a:p>
            <a:pPr marL="989013" lvl="3" indent="-268288">
              <a:buFont typeface="Calibri" panose="020F0502020204030204" pitchFamily="34" charset="0"/>
              <a:buChar char="⁻"/>
              <a:defRPr/>
            </a:pPr>
            <a:r>
              <a:rPr lang="en-US" sz="2600" dirty="0">
                <a:latin typeface="Calibri" pitchFamily="34" charset="0"/>
                <a:cs typeface="Calibri" pitchFamily="34" charset="0"/>
              </a:rPr>
              <a:t>Sponsorships, </a:t>
            </a:r>
          </a:p>
          <a:p>
            <a:pPr marL="989013" lvl="3" indent="-268288">
              <a:buFont typeface="Calibri" panose="020F0502020204030204" pitchFamily="34" charset="0"/>
              <a:buChar char="⁻"/>
              <a:defRPr/>
            </a:pPr>
            <a:r>
              <a:rPr lang="en-US" sz="2600" dirty="0">
                <a:latin typeface="Calibri" pitchFamily="34" charset="0"/>
                <a:cs typeface="Calibri" pitchFamily="34" charset="0"/>
              </a:rPr>
              <a:t>Internships,</a:t>
            </a:r>
          </a:p>
          <a:p>
            <a:pPr marL="730250" lvl="2" indent="-457200">
              <a:buFontTx/>
              <a:buChar char="-"/>
              <a:defRPr/>
            </a:pPr>
            <a:endParaRPr lang="en-US" sz="2800" dirty="0">
              <a:latin typeface="Calibri" pitchFamily="34" charset="0"/>
              <a:cs typeface="Calibri" pitchFamily="34" charset="0"/>
            </a:endParaRPr>
          </a:p>
          <a:p>
            <a:pPr marL="730250" lvl="2" indent="-457200">
              <a:defRPr/>
            </a:pPr>
            <a:r>
              <a:rPr lang="en-US" sz="2800" dirty="0">
                <a:latin typeface="Calibri" pitchFamily="34" charset="0"/>
                <a:cs typeface="Calibri" pitchFamily="34" charset="0"/>
              </a:rPr>
              <a:t>Adjudication and processing of centrally-administered fellowships and awards from GPS-run </a:t>
            </a:r>
            <a:r>
              <a:rPr lang="en-US" sz="2800" dirty="0">
                <a:effectLst>
                  <a:outerShdw blurRad="38100" dist="38100" dir="2700000" algn="tl">
                    <a:srgbClr val="000000">
                      <a:alpha val="43137"/>
                    </a:srgbClr>
                  </a:outerShdw>
                </a:effectLst>
                <a:latin typeface="Calibri" pitchFamily="34" charset="0"/>
                <a:cs typeface="Calibri" pitchFamily="34" charset="0"/>
              </a:rPr>
              <a:t>competitions</a:t>
            </a:r>
          </a:p>
          <a:p>
            <a:pPr marL="730250" lvl="2" indent="-457200">
              <a:defRPr/>
            </a:pPr>
            <a:endParaRPr lang="en-US" sz="2800" dirty="0">
              <a:latin typeface="Calibri" pitchFamily="34" charset="0"/>
              <a:cs typeface="Calibri" pitchFamily="34" charset="0"/>
            </a:endParaRPr>
          </a:p>
          <a:p>
            <a:pPr marL="730250" lvl="2" indent="-457200">
              <a:defRPr/>
            </a:pPr>
            <a:r>
              <a:rPr lang="en-US" sz="2800" dirty="0">
                <a:latin typeface="Calibri" pitchFamily="34" charset="0"/>
                <a:cs typeface="Calibri" pitchFamily="34" charset="0"/>
              </a:rPr>
              <a:t>Development of policies regarding graduate student funding and student eligibility</a:t>
            </a:r>
          </a:p>
          <a:p>
            <a:pPr marL="730250" lvl="2" indent="-457200">
              <a:defRPr/>
            </a:pPr>
            <a:endParaRPr lang="en-US" sz="2800" dirty="0">
              <a:latin typeface="Calibri" pitchFamily="34" charset="0"/>
              <a:cs typeface="Calibri" pitchFamily="34" charset="0"/>
            </a:endParaRPr>
          </a:p>
          <a:p>
            <a:pPr marL="730250" lvl="2" indent="-457200">
              <a:defRPr/>
            </a:pPr>
            <a:r>
              <a:rPr lang="en-US" sz="2800" dirty="0">
                <a:latin typeface="Calibri" pitchFamily="34" charset="0"/>
                <a:cs typeface="Calibri" pitchFamily="34" charset="0"/>
              </a:rPr>
              <a:t>Advocate for students</a:t>
            </a:r>
          </a:p>
        </p:txBody>
      </p:sp>
      <p:grpSp>
        <p:nvGrpSpPr>
          <p:cNvPr id="9" name="Group 8"/>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31642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56216" y="365125"/>
            <a:ext cx="7619104" cy="997331"/>
          </a:xfrm>
        </p:spPr>
        <p:txBody>
          <a:bodyPr>
            <a:normAutofit/>
          </a:bodyPr>
          <a:lstStyle/>
          <a:p>
            <a:pPr marL="274320" lvl="1" indent="0" algn="l">
              <a:buNone/>
              <a:defRPr/>
            </a:pPr>
            <a:r>
              <a:rPr lang="en-US" sz="3200" b="1" dirty="0">
                <a:latin typeface="Calibri" pitchFamily="34" charset="0"/>
                <a:cs typeface="Calibri" pitchFamily="34" charset="0"/>
              </a:rPr>
              <a:t>2 Types of Funding</a:t>
            </a:r>
          </a:p>
        </p:txBody>
      </p:sp>
      <p:sp>
        <p:nvSpPr>
          <p:cNvPr id="2" name="Content Placeholder 1"/>
          <p:cNvSpPr>
            <a:spLocks noGrp="1"/>
          </p:cNvSpPr>
          <p:nvPr>
            <p:ph idx="1"/>
          </p:nvPr>
        </p:nvSpPr>
        <p:spPr>
          <a:xfrm>
            <a:off x="838200" y="1252728"/>
            <a:ext cx="10515600" cy="4882764"/>
          </a:xfrm>
        </p:spPr>
        <p:txBody>
          <a:bodyPr>
            <a:normAutofit/>
          </a:bodyPr>
          <a:lstStyle/>
          <a:p>
            <a:pPr marL="502920" lvl="1" indent="0">
              <a:spcBef>
                <a:spcPts val="0"/>
              </a:spcBef>
              <a:spcAft>
                <a:spcPts val="1200"/>
              </a:spcAft>
              <a:buNone/>
              <a:defRPr/>
            </a:pPr>
            <a:r>
              <a:rPr lang="en-US" b="1" u="sng" dirty="0">
                <a:effectLst>
                  <a:outerShdw blurRad="38100" dist="38100" dir="2700000" algn="tl">
                    <a:srgbClr val="000000">
                      <a:alpha val="43137"/>
                    </a:srgbClr>
                  </a:outerShdw>
                </a:effectLst>
                <a:latin typeface="Calibri" pitchFamily="34" charset="0"/>
                <a:cs typeface="Calibri" pitchFamily="34" charset="0"/>
              </a:rPr>
              <a:t>Internal</a:t>
            </a:r>
          </a:p>
          <a:p>
            <a:pPr marL="502920" lvl="1" indent="0">
              <a:spcBef>
                <a:spcPts val="0"/>
              </a:spcBef>
              <a:spcAft>
                <a:spcPts val="1200"/>
              </a:spcAft>
              <a:buNone/>
              <a:defRPr/>
            </a:pPr>
            <a:r>
              <a:rPr lang="en-US" dirty="0"/>
              <a:t>Financial support distributed by the University, which comes from McGill central funds, endowments, donations and professors’ research grants. Some opportunities are available for which a separate application needs to be submitted, but for most internal funds, students receive a funding letter outlining their funding package at the time of admission. </a:t>
            </a:r>
          </a:p>
          <a:p>
            <a:pPr marL="845820" lvl="1" indent="-342900">
              <a:spcBef>
                <a:spcPts val="0"/>
              </a:spcBef>
              <a:spcAft>
                <a:spcPts val="1200"/>
              </a:spcAft>
              <a:defRPr/>
            </a:pPr>
            <a:r>
              <a:rPr lang="en-US" dirty="0"/>
              <a:t>All PhD students receive a standardized funding letter.</a:t>
            </a:r>
            <a:r>
              <a:rPr lang="en-US" dirty="0">
                <a:hlinkClick r:id="rId3"/>
              </a:rPr>
              <a:t> Learn more about funding letters on our website</a:t>
            </a:r>
            <a:r>
              <a:rPr lang="en-US" dirty="0"/>
              <a:t>.</a:t>
            </a:r>
          </a:p>
          <a:p>
            <a:pPr marL="845820" lvl="1" indent="-342900">
              <a:defRPr/>
            </a:pPr>
            <a:r>
              <a:rPr lang="en-US" dirty="0"/>
              <a:t>Employment possibilities such as Research or Teaching Assistantships may be also available. Note that funds received for these are considered </a:t>
            </a:r>
            <a:r>
              <a:rPr lang="en-US" b="1" dirty="0"/>
              <a:t>salary for employment </a:t>
            </a:r>
            <a:r>
              <a:rPr lang="en-US" dirty="0"/>
              <a:t>and are subject to the corresponding Union’s collective agreements.</a:t>
            </a:r>
          </a:p>
        </p:txBody>
      </p:sp>
      <p:grpSp>
        <p:nvGrpSpPr>
          <p:cNvPr id="8" name="Group 7"/>
          <p:cNvGrpSpPr/>
          <p:nvPr/>
        </p:nvGrpSpPr>
        <p:grpSpPr>
          <a:xfrm>
            <a:off x="0" y="5829300"/>
            <a:ext cx="9144000" cy="1028700"/>
            <a:chOff x="0" y="5486400"/>
            <a:chExt cx="11634536" cy="137160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25338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365125"/>
            <a:ext cx="10515600" cy="997331"/>
          </a:xfrm>
        </p:spPr>
        <p:txBody>
          <a:bodyPr/>
          <a:lstStyle/>
          <a:p>
            <a:pPr marL="274320" lvl="1" indent="0" algn="l">
              <a:buNone/>
              <a:defRPr/>
            </a:pPr>
            <a:r>
              <a:rPr lang="en-US" sz="2800" b="1" dirty="0">
                <a:latin typeface="Calibri" pitchFamily="34" charset="0"/>
                <a:cs typeface="Calibri" pitchFamily="34" charset="0"/>
              </a:rPr>
              <a:t>Graduate Funding – Internal funds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0717577"/>
              </p:ext>
            </p:extLst>
          </p:nvPr>
        </p:nvGraphicFramePr>
        <p:xfrm>
          <a:off x="621221" y="1177871"/>
          <a:ext cx="11002505" cy="4957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ircular Arrow 3"/>
          <p:cNvSpPr/>
          <p:nvPr/>
        </p:nvSpPr>
        <p:spPr>
          <a:xfrm>
            <a:off x="5935050" y="2758845"/>
            <a:ext cx="660918" cy="681134"/>
          </a:xfrm>
          <a:prstGeom prst="circularArrow">
            <a:avLst>
              <a:gd name="adj1" fmla="val 14651"/>
              <a:gd name="adj2" fmla="val 1142319"/>
              <a:gd name="adj3" fmla="val 20903253"/>
              <a:gd name="adj4" fmla="val 14658649"/>
              <a:gd name="adj5" fmla="val 1493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2" name="Circular Arrow 11"/>
          <p:cNvSpPr/>
          <p:nvPr/>
        </p:nvSpPr>
        <p:spPr>
          <a:xfrm>
            <a:off x="6036130" y="3912158"/>
            <a:ext cx="660918" cy="681134"/>
          </a:xfrm>
          <a:prstGeom prst="circularArrow">
            <a:avLst>
              <a:gd name="adj1" fmla="val 14651"/>
              <a:gd name="adj2" fmla="val 1142319"/>
              <a:gd name="adj3" fmla="val 20903253"/>
              <a:gd name="adj4" fmla="val 14658649"/>
              <a:gd name="adj5" fmla="val 1493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13" name="Circular Arrow 12"/>
          <p:cNvSpPr/>
          <p:nvPr/>
        </p:nvSpPr>
        <p:spPr>
          <a:xfrm>
            <a:off x="6111733" y="4836368"/>
            <a:ext cx="660918" cy="681134"/>
          </a:xfrm>
          <a:prstGeom prst="circularArrow">
            <a:avLst>
              <a:gd name="adj1" fmla="val 14651"/>
              <a:gd name="adj2" fmla="val 1142319"/>
              <a:gd name="adj3" fmla="val 20903253"/>
              <a:gd name="adj4" fmla="val 14658649"/>
              <a:gd name="adj5" fmla="val 1493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grpSp>
        <p:nvGrpSpPr>
          <p:cNvPr id="17" name="Group 16"/>
          <p:cNvGrpSpPr/>
          <p:nvPr/>
        </p:nvGrpSpPr>
        <p:grpSpPr>
          <a:xfrm>
            <a:off x="0" y="5829300"/>
            <a:ext cx="9144000" cy="1028700"/>
            <a:chOff x="0" y="5486400"/>
            <a:chExt cx="11634536" cy="1371600"/>
          </a:xfrm>
        </p:grpSpPr>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9" name="TextBox 18"/>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
        <p:nvSpPr>
          <p:cNvPr id="3" name="TextBox 2">
            <a:hlinkClick r:id="rId9"/>
            <a:extLst>
              <a:ext uri="{FF2B5EF4-FFF2-40B4-BE49-F238E27FC236}">
                <a16:creationId xmlns:a16="http://schemas.microsoft.com/office/drawing/2014/main" id="{2838D7FC-997E-C846-C5FB-A17F39C95324}"/>
              </a:ext>
            </a:extLst>
          </p:cNvPr>
          <p:cNvSpPr txBox="1"/>
          <p:nvPr/>
        </p:nvSpPr>
        <p:spPr>
          <a:xfrm>
            <a:off x="7987349" y="4572972"/>
            <a:ext cx="1848027" cy="369332"/>
          </a:xfrm>
          <a:prstGeom prst="rect">
            <a:avLst/>
          </a:prstGeom>
          <a:solidFill>
            <a:schemeClr val="accent1">
              <a:lumMod val="20000"/>
              <a:lumOff val="80000"/>
            </a:schemeClr>
          </a:solidFill>
          <a:ln/>
          <a:effectLst>
            <a:outerShdw blurRad="50800" dist="50800" dir="5400000" algn="ctr" rotWithShape="0">
              <a:srgbClr val="000000">
                <a:alpha val="99000"/>
              </a:srgbClr>
            </a:outerShdw>
            <a:softEdge rad="63500"/>
          </a:effectLst>
        </p:spPr>
        <p:style>
          <a:lnRef idx="2">
            <a:schemeClr val="dk1"/>
          </a:lnRef>
          <a:fillRef idx="1">
            <a:schemeClr val="lt1"/>
          </a:fillRef>
          <a:effectRef idx="0">
            <a:schemeClr val="dk1"/>
          </a:effectRef>
          <a:fontRef idx="minor">
            <a:schemeClr val="dk1"/>
          </a:fontRef>
        </p:style>
        <p:txBody>
          <a:bodyPr wrap="square">
            <a:spAutoFit/>
          </a:bodyPr>
          <a:lstStyle/>
          <a:p>
            <a:r>
              <a:rPr lang="en-CA" dirty="0"/>
              <a:t>Who? Click here</a:t>
            </a:r>
          </a:p>
        </p:txBody>
      </p:sp>
    </p:spTree>
    <p:extLst>
      <p:ext uri="{BB962C8B-B14F-4D97-AF65-F5344CB8AC3E}">
        <p14:creationId xmlns:p14="http://schemas.microsoft.com/office/powerpoint/2010/main" val="194248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52728"/>
            <a:ext cx="10515600" cy="4552675"/>
          </a:xfrm>
        </p:spPr>
        <p:txBody>
          <a:bodyPr>
            <a:normAutofit fontScale="92500" lnSpcReduction="10000"/>
          </a:bodyPr>
          <a:lstStyle/>
          <a:p>
            <a:pPr marL="45720" indent="0">
              <a:buNone/>
              <a:defRPr/>
            </a:pPr>
            <a:r>
              <a:rPr lang="en-US" b="1" u="sng" dirty="0">
                <a:effectLst>
                  <a:outerShdw blurRad="38100" dist="38100" dir="2700000" algn="tl">
                    <a:srgbClr val="000000">
                      <a:alpha val="43137"/>
                    </a:srgbClr>
                  </a:outerShdw>
                </a:effectLst>
                <a:latin typeface="Calibri" pitchFamily="34" charset="0"/>
                <a:cs typeface="Calibri" pitchFamily="34" charset="0"/>
              </a:rPr>
              <a:t>External</a:t>
            </a:r>
            <a:endParaRPr lang="en-US" b="1" u="sng" dirty="0">
              <a:effectLst>
                <a:outerShdw blurRad="38100" dist="38100" dir="2700000" algn="tl">
                  <a:srgbClr val="000000">
                    <a:alpha val="43137"/>
                  </a:srgbClr>
                </a:outerShdw>
              </a:effectLst>
            </a:endParaRPr>
          </a:p>
          <a:p>
            <a:pPr marL="45720" indent="0">
              <a:buNone/>
              <a:defRPr/>
            </a:pPr>
            <a:r>
              <a:rPr lang="en-US" sz="2600" b="1" dirty="0"/>
              <a:t>Federal Tri-Agency  (Masters &amp; Doctoral)</a:t>
            </a:r>
          </a:p>
          <a:p>
            <a:pPr marL="274320" lvl="1" indent="-182880">
              <a:defRPr/>
            </a:pPr>
            <a:r>
              <a:rPr lang="en-US" dirty="0"/>
              <a:t>NSERC – CRSNG (Natural Science &amp; Engineering) 	</a:t>
            </a:r>
          </a:p>
          <a:p>
            <a:pPr marL="274320" lvl="1" indent="-182880">
              <a:defRPr/>
            </a:pPr>
            <a:r>
              <a:rPr lang="en-US" dirty="0" err="1"/>
              <a:t>CIHR</a:t>
            </a:r>
            <a:r>
              <a:rPr lang="en-US" dirty="0"/>
              <a:t> – IRSC (Health Research)			 	</a:t>
            </a:r>
          </a:p>
          <a:p>
            <a:pPr marL="274320" lvl="1" indent="-182880">
              <a:defRPr/>
            </a:pPr>
            <a:r>
              <a:rPr lang="en-US" dirty="0" err="1"/>
              <a:t>SSHRC</a:t>
            </a:r>
            <a:r>
              <a:rPr lang="en-US" dirty="0">
                <a:solidFill>
                  <a:srgbClr val="00B050"/>
                </a:solidFill>
              </a:rPr>
              <a:t> </a:t>
            </a:r>
            <a:r>
              <a:rPr lang="en-US" dirty="0"/>
              <a:t>– CRSH (Social Science &amp; Humanities)				</a:t>
            </a:r>
          </a:p>
          <a:p>
            <a:pPr marL="457200" lvl="1" indent="0">
              <a:buNone/>
              <a:defRPr/>
            </a:pPr>
            <a:endParaRPr lang="en-US" dirty="0"/>
          </a:p>
          <a:p>
            <a:pPr marL="45720" indent="0">
              <a:buNone/>
              <a:defRPr/>
            </a:pPr>
            <a:r>
              <a:rPr lang="en-US" sz="2600" b="1" dirty="0"/>
              <a:t>Provincial Agencies (Masters &amp; Doctoral)</a:t>
            </a:r>
          </a:p>
          <a:p>
            <a:pPr marL="274320" lvl="1" indent="-182880">
              <a:defRPr/>
            </a:pPr>
            <a:r>
              <a:rPr lang="en-US" dirty="0"/>
              <a:t>FRQNT (Natural Science &amp; Engineering)	      	</a:t>
            </a:r>
            <a:endParaRPr lang="en-US" dirty="0">
              <a:effectLst>
                <a:outerShdw blurRad="38100" dist="38100" dir="2700000" algn="tl">
                  <a:srgbClr val="000000">
                    <a:alpha val="43137"/>
                  </a:srgbClr>
                </a:outerShdw>
              </a:effectLst>
            </a:endParaRPr>
          </a:p>
          <a:p>
            <a:pPr marL="274320" lvl="1" indent="-182880">
              <a:defRPr/>
            </a:pPr>
            <a:r>
              <a:rPr lang="en-US" dirty="0"/>
              <a:t>FRQS (Health Research)				</a:t>
            </a:r>
          </a:p>
          <a:p>
            <a:pPr marL="274320" lvl="1" indent="-182880">
              <a:defRPr/>
            </a:pPr>
            <a:r>
              <a:rPr lang="en-US" dirty="0" err="1"/>
              <a:t>FRQSC</a:t>
            </a:r>
            <a:r>
              <a:rPr lang="en-US" dirty="0"/>
              <a:t> (Social Science &amp; Humanities)</a:t>
            </a:r>
            <a:r>
              <a:rPr lang="en-US" dirty="0">
                <a:solidFill>
                  <a:srgbClr val="00B050"/>
                </a:solidFill>
              </a:rPr>
              <a:t>				</a:t>
            </a:r>
          </a:p>
          <a:p>
            <a:pPr marL="274320" lvl="1" indent="0">
              <a:buNone/>
              <a:defRPr/>
            </a:pPr>
            <a:r>
              <a:rPr lang="en-US" sz="1600" b="1" i="1" dirty="0">
                <a:solidFill>
                  <a:srgbClr val="C00000"/>
                </a:solidFill>
                <a:latin typeface="Calibri" pitchFamily="34" charset="0"/>
                <a:cs typeface="Calibri" pitchFamily="34" charset="0"/>
              </a:rPr>
              <a:t>*Anyone submitting an application to one of the Provincial agencies are required to send the application number to their Unit</a:t>
            </a:r>
          </a:p>
          <a:p>
            <a:pPr marL="274320" lvl="1" indent="0">
              <a:buNone/>
              <a:defRPr/>
            </a:pPr>
            <a:r>
              <a:rPr lang="en-US" dirty="0"/>
              <a:t>Many other foundations or private enterprises offer student support. </a:t>
            </a:r>
          </a:p>
          <a:p>
            <a:pPr marL="274320" lvl="1" indent="0">
              <a:buNone/>
              <a:defRPr/>
            </a:pPr>
            <a:r>
              <a:rPr lang="en-US" dirty="0"/>
              <a:t>Speak with your supervisor! Visit our </a:t>
            </a:r>
            <a:r>
              <a:rPr lang="en-US" dirty="0">
                <a:hlinkClick r:id="rId3"/>
              </a:rPr>
              <a:t>website</a:t>
            </a:r>
            <a:r>
              <a:rPr lang="en-US" dirty="0"/>
              <a:t>!  Google!</a:t>
            </a:r>
          </a:p>
          <a:p>
            <a:pPr marL="0" indent="-182880" algn="ctr">
              <a:buNone/>
              <a:defRPr/>
            </a:pPr>
            <a:endParaRPr lang="en-US" sz="1900" b="1" dirty="0">
              <a:latin typeface="Calibri" pitchFamily="34" charset="0"/>
              <a:cs typeface="Calibri" pitchFamily="34" charset="0"/>
            </a:endParaRPr>
          </a:p>
        </p:txBody>
      </p:sp>
      <p:sp>
        <p:nvSpPr>
          <p:cNvPr id="2050" name="Rectangle 2"/>
          <p:cNvSpPr>
            <a:spLocks noGrp="1" noChangeArrowheads="1"/>
          </p:cNvSpPr>
          <p:nvPr>
            <p:ph type="title"/>
          </p:nvPr>
        </p:nvSpPr>
        <p:spPr>
          <a:xfrm>
            <a:off x="656216" y="365125"/>
            <a:ext cx="7619104" cy="997331"/>
          </a:xfrm>
        </p:spPr>
        <p:txBody>
          <a:bodyPr>
            <a:normAutofit/>
          </a:bodyPr>
          <a:lstStyle/>
          <a:p>
            <a:pPr marL="274320" lvl="1" indent="0" algn="l">
              <a:buNone/>
              <a:defRPr/>
            </a:pPr>
            <a:r>
              <a:rPr lang="en-US" sz="3200" b="1" dirty="0">
                <a:latin typeface="Calibri" pitchFamily="34" charset="0"/>
                <a:cs typeface="Calibri" pitchFamily="34" charset="0"/>
              </a:rPr>
              <a:t>2 Types of Funding</a:t>
            </a:r>
          </a:p>
        </p:txBody>
      </p:sp>
      <p:sp>
        <p:nvSpPr>
          <p:cNvPr id="3" name="Right Arrow 2"/>
          <p:cNvSpPr/>
          <p:nvPr/>
        </p:nvSpPr>
        <p:spPr>
          <a:xfrm flipV="1">
            <a:off x="6776191" y="2123707"/>
            <a:ext cx="246888"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ight Arrow 7"/>
          <p:cNvSpPr/>
          <p:nvPr/>
        </p:nvSpPr>
        <p:spPr>
          <a:xfrm flipV="1">
            <a:off x="6776191" y="3678942"/>
            <a:ext cx="246888" cy="310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a:off x="9949408" y="1209752"/>
            <a:ext cx="1836576" cy="1634571"/>
            <a:chOff x="9949408" y="1012708"/>
            <a:chExt cx="1836576" cy="1634571"/>
          </a:xfrm>
        </p:grpSpPr>
        <p:pic>
          <p:nvPicPr>
            <p:cNvPr id="4" name="Picture 3"/>
            <p:cNvPicPr>
              <a:picLocks noChangeAspect="1"/>
            </p:cNvPicPr>
            <p:nvPr/>
          </p:nvPicPr>
          <p:blipFill>
            <a:blip r:embed="rId4"/>
            <a:stretch>
              <a:fillRect/>
            </a:stretch>
          </p:blipFill>
          <p:spPr>
            <a:xfrm>
              <a:off x="10089262" y="1012708"/>
              <a:ext cx="1446522" cy="609062"/>
            </a:xfrm>
            <a:prstGeom prst="rect">
              <a:avLst/>
            </a:prstGeom>
          </p:spPr>
        </p:pic>
        <p:pic>
          <p:nvPicPr>
            <p:cNvPr id="5" name="Picture 4"/>
            <p:cNvPicPr>
              <a:picLocks noChangeAspect="1"/>
            </p:cNvPicPr>
            <p:nvPr/>
          </p:nvPicPr>
          <p:blipFill>
            <a:blip r:embed="rId5"/>
            <a:stretch>
              <a:fillRect/>
            </a:stretch>
          </p:blipFill>
          <p:spPr>
            <a:xfrm>
              <a:off x="9949408" y="2436013"/>
              <a:ext cx="1836576" cy="211266"/>
            </a:xfrm>
            <a:prstGeom prst="rect">
              <a:avLst/>
            </a:prstGeom>
          </p:spPr>
        </p:pic>
        <p:pic>
          <p:nvPicPr>
            <p:cNvPr id="6" name="Picture 5"/>
            <p:cNvPicPr>
              <a:picLocks noChangeAspect="1"/>
            </p:cNvPicPr>
            <p:nvPr/>
          </p:nvPicPr>
          <p:blipFill rotWithShape="1">
            <a:blip r:embed="rId6"/>
            <a:srcRect l="7597" r="3239"/>
            <a:stretch/>
          </p:blipFill>
          <p:spPr>
            <a:xfrm>
              <a:off x="10247243" y="1576664"/>
              <a:ext cx="1226372" cy="738378"/>
            </a:xfrm>
            <a:prstGeom prst="rect">
              <a:avLst/>
            </a:prstGeom>
          </p:spPr>
        </p:pic>
      </p:grpSp>
      <p:grpSp>
        <p:nvGrpSpPr>
          <p:cNvPr id="21" name="Group 20"/>
          <p:cNvGrpSpPr/>
          <p:nvPr/>
        </p:nvGrpSpPr>
        <p:grpSpPr>
          <a:xfrm>
            <a:off x="0" y="5829300"/>
            <a:ext cx="9144000" cy="1028700"/>
            <a:chOff x="0" y="5486400"/>
            <a:chExt cx="11634536" cy="1371600"/>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23" name="TextBox 22"/>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
        <p:nvSpPr>
          <p:cNvPr id="20" name="TextBox 19"/>
          <p:cNvSpPr txBox="1"/>
          <p:nvPr/>
        </p:nvSpPr>
        <p:spPr>
          <a:xfrm>
            <a:off x="7022059" y="1955990"/>
            <a:ext cx="3043200" cy="923330"/>
          </a:xfrm>
          <a:prstGeom prst="rect">
            <a:avLst/>
          </a:prstGeom>
          <a:noFill/>
          <a:ln>
            <a:solidFill>
              <a:schemeClr val="bg1">
                <a:lumMod val="85000"/>
              </a:schemeClr>
            </a:solidFill>
          </a:ln>
        </p:spPr>
        <p:txBody>
          <a:bodyPr wrap="square" rtlCol="0">
            <a:spAutoFit/>
          </a:bodyPr>
          <a:lstStyle/>
          <a:p>
            <a:pPr marL="274320" lvl="1" indent="-182880">
              <a:defRPr/>
            </a:pPr>
            <a:r>
              <a:rPr lang="en-US" dirty="0">
                <a:effectLst>
                  <a:outerShdw blurRad="38100" dist="38100" dir="2700000" algn="tl">
                    <a:srgbClr val="000000">
                      <a:alpha val="43137"/>
                    </a:srgbClr>
                  </a:outerShdw>
                </a:effectLst>
              </a:rPr>
              <a:t>Canadian &amp; Perm. Res. Only</a:t>
            </a:r>
          </a:p>
          <a:p>
            <a:pPr marL="274320" lvl="1" indent="-182880">
              <a:defRPr/>
            </a:pPr>
            <a:r>
              <a:rPr lang="en-US" dirty="0">
                <a:effectLst>
                  <a:outerShdw blurRad="38100" dist="38100" dir="2700000" algn="tl">
                    <a:srgbClr val="000000">
                      <a:alpha val="43137"/>
                    </a:srgbClr>
                  </a:outerShdw>
                </a:effectLst>
              </a:rPr>
              <a:t>Nominated by Unit</a:t>
            </a:r>
            <a:r>
              <a:rPr lang="en-US" dirty="0"/>
              <a:t>,</a:t>
            </a:r>
            <a:r>
              <a:rPr lang="en-US" sz="1400" dirty="0"/>
              <a:t> </a:t>
            </a:r>
          </a:p>
          <a:p>
            <a:pPr marL="274320" lvl="1" indent="-182880">
              <a:defRPr/>
            </a:pPr>
            <a:r>
              <a:rPr lang="en-US" dirty="0"/>
              <a:t>GPS forwards to agency</a:t>
            </a:r>
            <a:endParaRPr lang="en-US" sz="1400" dirty="0"/>
          </a:p>
        </p:txBody>
      </p:sp>
      <p:sp>
        <p:nvSpPr>
          <p:cNvPr id="24" name="TextBox 23"/>
          <p:cNvSpPr txBox="1"/>
          <p:nvPr/>
        </p:nvSpPr>
        <p:spPr>
          <a:xfrm>
            <a:off x="7023078" y="3487006"/>
            <a:ext cx="2926329" cy="923330"/>
          </a:xfrm>
          <a:prstGeom prst="rect">
            <a:avLst/>
          </a:prstGeom>
          <a:noFill/>
          <a:ln>
            <a:solidFill>
              <a:schemeClr val="bg1">
                <a:lumMod val="85000"/>
              </a:schemeClr>
            </a:solidFill>
          </a:ln>
        </p:spPr>
        <p:txBody>
          <a:bodyPr wrap="square" rtlCol="0">
            <a:spAutoFit/>
          </a:bodyPr>
          <a:lstStyle/>
          <a:p>
            <a:pPr marL="111125" lvl="1" indent="-20638">
              <a:defRPr/>
            </a:pPr>
            <a:r>
              <a:rPr lang="en-US" dirty="0">
                <a:effectLst>
                  <a:outerShdw blurRad="38100" dist="38100" dir="2700000" algn="tl">
                    <a:srgbClr val="000000">
                      <a:alpha val="43137"/>
                    </a:srgbClr>
                  </a:outerShdw>
                </a:effectLst>
              </a:rPr>
              <a:t>NO citizenship restrictions!</a:t>
            </a:r>
          </a:p>
          <a:p>
            <a:pPr marL="111125" lvl="1" indent="-20638">
              <a:defRPr/>
            </a:pPr>
            <a:r>
              <a:rPr lang="en-US" dirty="0">
                <a:effectLst>
                  <a:outerShdw blurRad="38100" dist="38100" dir="2700000" algn="tl">
                    <a:srgbClr val="000000">
                      <a:alpha val="43137"/>
                    </a:srgbClr>
                  </a:outerShdw>
                </a:effectLst>
              </a:rPr>
              <a:t>Apply directly to agency, </a:t>
            </a:r>
            <a:r>
              <a:rPr lang="en-US" dirty="0"/>
              <a:t>not through GPS</a:t>
            </a:r>
          </a:p>
        </p:txBody>
      </p:sp>
      <p:pic>
        <p:nvPicPr>
          <p:cNvPr id="9" name="Picture 8">
            <a:extLst>
              <a:ext uri="{FF2B5EF4-FFF2-40B4-BE49-F238E27FC236}">
                <a16:creationId xmlns:a16="http://schemas.microsoft.com/office/drawing/2014/main" id="{9EAAD148-0219-0F1E-1730-0E03E754FC4E}"/>
              </a:ext>
            </a:extLst>
          </p:cNvPr>
          <p:cNvPicPr>
            <a:picLocks noChangeAspect="1"/>
          </p:cNvPicPr>
          <p:nvPr/>
        </p:nvPicPr>
        <p:blipFill>
          <a:blip r:embed="rId8"/>
          <a:stretch>
            <a:fillRect/>
          </a:stretch>
        </p:blipFill>
        <p:spPr>
          <a:xfrm>
            <a:off x="10364355" y="3487006"/>
            <a:ext cx="1171429" cy="1000000"/>
          </a:xfrm>
          <a:prstGeom prst="rect">
            <a:avLst/>
          </a:prstGeom>
        </p:spPr>
      </p:pic>
    </p:spTree>
    <p:extLst>
      <p:ext uri="{BB962C8B-B14F-4D97-AF65-F5344CB8AC3E}">
        <p14:creationId xmlns:p14="http://schemas.microsoft.com/office/powerpoint/2010/main" val="395715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1778"/>
            <a:ext cx="10339289" cy="1325563"/>
          </a:xfrm>
        </p:spPr>
        <p:txBody>
          <a:bodyPr>
            <a:normAutofit/>
          </a:bodyPr>
          <a:lstStyle/>
          <a:p>
            <a:r>
              <a:rPr lang="en-US" sz="3200" b="1" dirty="0">
                <a:latin typeface="+mn-lt"/>
              </a:rPr>
              <a:t>Travel awards</a:t>
            </a:r>
          </a:p>
        </p:txBody>
      </p:sp>
      <p:sp>
        <p:nvSpPr>
          <p:cNvPr id="3" name="Content Placeholder 2"/>
          <p:cNvSpPr>
            <a:spLocks noGrp="1"/>
          </p:cNvSpPr>
          <p:nvPr>
            <p:ph idx="1"/>
          </p:nvPr>
        </p:nvSpPr>
        <p:spPr>
          <a:xfrm>
            <a:off x="284064" y="1615220"/>
            <a:ext cx="6249471" cy="3861943"/>
          </a:xfrm>
        </p:spPr>
        <p:txBody>
          <a:bodyPr>
            <a:normAutofit/>
          </a:bodyPr>
          <a:lstStyle/>
          <a:p>
            <a:pPr marL="0" indent="0">
              <a:buNone/>
            </a:pPr>
            <a:endParaRPr lang="en-US" sz="2400" dirty="0"/>
          </a:p>
          <a:p>
            <a:r>
              <a:rPr lang="en-US" sz="2400" dirty="0"/>
              <a:t>Internal or external</a:t>
            </a:r>
          </a:p>
          <a:p>
            <a:r>
              <a:rPr lang="en-US" sz="2400" dirty="0"/>
              <a:t>Most require some type of application</a:t>
            </a:r>
          </a:p>
          <a:p>
            <a:r>
              <a:rPr lang="en-US" sz="2400" dirty="0"/>
              <a:t>GREAT</a:t>
            </a:r>
          </a:p>
          <a:p>
            <a:r>
              <a:rPr lang="en-US" sz="2400" dirty="0"/>
              <a:t>CGS award holders-MSFSS</a:t>
            </a:r>
          </a:p>
          <a:p>
            <a:pPr marL="0" indent="0">
              <a:buNone/>
            </a:pPr>
            <a:endParaRPr lang="en-US" sz="2400" dirty="0"/>
          </a:p>
        </p:txBody>
      </p:sp>
      <p:sp>
        <p:nvSpPr>
          <p:cNvPr id="10" name="AutoShape 6" descr="Image result for spons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Rectangle 4">
            <a:extLst>
              <a:ext uri="{FF2B5EF4-FFF2-40B4-BE49-F238E27FC236}">
                <a16:creationId xmlns:a16="http://schemas.microsoft.com/office/drawing/2014/main" id="{8FB1C9A0-000C-45FB-82A4-80271B5FE8C2}"/>
              </a:ext>
            </a:extLst>
          </p:cNvPr>
          <p:cNvSpPr/>
          <p:nvPr/>
        </p:nvSpPr>
        <p:spPr>
          <a:xfrm>
            <a:off x="4348256" y="5321690"/>
            <a:ext cx="6810630" cy="461665"/>
          </a:xfrm>
          <a:prstGeom prst="rect">
            <a:avLst/>
          </a:prstGeom>
        </p:spPr>
        <p:txBody>
          <a:bodyPr wrap="square">
            <a:spAutoFit/>
          </a:bodyPr>
          <a:lstStyle/>
          <a:p>
            <a:r>
              <a:rPr lang="en-US" sz="2400" b="1" dirty="0">
                <a:hlinkClick r:id="rId3"/>
              </a:rPr>
              <a:t>https://www.mcgill.ca/gps/funding/travel</a:t>
            </a:r>
            <a:r>
              <a:rPr lang="en-US" sz="2400" b="1" dirty="0"/>
              <a:t> </a:t>
            </a:r>
          </a:p>
        </p:txBody>
      </p:sp>
      <p:grpSp>
        <p:nvGrpSpPr>
          <p:cNvPr id="8" name="Group 7">
            <a:extLst>
              <a:ext uri="{FF2B5EF4-FFF2-40B4-BE49-F238E27FC236}">
                <a16:creationId xmlns:a16="http://schemas.microsoft.com/office/drawing/2014/main" id="{62EFC89C-11DB-4D69-ACEE-26F7576F24F9}"/>
              </a:ext>
            </a:extLst>
          </p:cNvPr>
          <p:cNvGrpSpPr/>
          <p:nvPr/>
        </p:nvGrpSpPr>
        <p:grpSpPr>
          <a:xfrm>
            <a:off x="0" y="5829300"/>
            <a:ext cx="9144000" cy="1028700"/>
            <a:chOff x="0" y="5486400"/>
            <a:chExt cx="11634536" cy="1371600"/>
          </a:xfrm>
        </p:grpSpPr>
        <p:pic>
          <p:nvPicPr>
            <p:cNvPr id="9" name="Picture 8">
              <a:extLst>
                <a:ext uri="{FF2B5EF4-FFF2-40B4-BE49-F238E27FC236}">
                  <a16:creationId xmlns:a16="http://schemas.microsoft.com/office/drawing/2014/main" id="{C91D33D8-8CE0-4678-A0AB-AE1ED0FC3B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a:extLst>
                <a:ext uri="{FF2B5EF4-FFF2-40B4-BE49-F238E27FC236}">
                  <a16:creationId xmlns:a16="http://schemas.microsoft.com/office/drawing/2014/main" id="{FDFE941B-E185-44FD-8A24-A293AFAF0214}"/>
                </a:ext>
              </a:extLst>
            </p:cNvPr>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pic>
        <p:nvPicPr>
          <p:cNvPr id="1026" name="Picture 2" descr="Graduate Mobility Awards">
            <a:extLst>
              <a:ext uri="{FF2B5EF4-FFF2-40B4-BE49-F238E27FC236}">
                <a16:creationId xmlns:a16="http://schemas.microsoft.com/office/drawing/2014/main" id="{4B410DA7-CA1F-17AF-6A49-1B500CBBAC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68223"/>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91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bbmarketing.co.uk/wp-content/uploads/2012/12/Webinar-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0163" flipH="1">
            <a:off x="282395" y="171756"/>
            <a:ext cx="1847711" cy="14549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5829300"/>
            <a:ext cx="9144001" cy="1028700"/>
            <a:chOff x="0" y="5486400"/>
            <a:chExt cx="11634537" cy="137160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p:cNvSpPr txBox="1"/>
            <p:nvPr/>
          </p:nvSpPr>
          <p:spPr>
            <a:xfrm>
              <a:off x="5457523"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
        <p:nvSpPr>
          <p:cNvPr id="14" name="Rectangle 2"/>
          <p:cNvSpPr txBox="1">
            <a:spLocks noChangeArrowheads="1"/>
          </p:cNvSpPr>
          <p:nvPr/>
        </p:nvSpPr>
        <p:spPr>
          <a:xfrm>
            <a:off x="2724149" y="91166"/>
            <a:ext cx="6885432" cy="802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74320" lvl="1" algn="ctr">
              <a:defRPr/>
            </a:pPr>
            <a:r>
              <a:rPr lang="en-US" sz="3200" b="1" kern="0" dirty="0">
                <a:solidFill>
                  <a:sysClr val="windowText" lastClr="000000"/>
                </a:solidFill>
                <a:latin typeface="Calibri" pitchFamily="34" charset="0"/>
                <a:cs typeface="Calibri" pitchFamily="34" charset="0"/>
              </a:rPr>
              <a:t>Student Information Webinars</a:t>
            </a:r>
          </a:p>
        </p:txBody>
      </p:sp>
      <p:sp>
        <p:nvSpPr>
          <p:cNvPr id="16" name="Rectangle 15">
            <a:extLst>
              <a:ext uri="{FF2B5EF4-FFF2-40B4-BE49-F238E27FC236}">
                <a16:creationId xmlns:a16="http://schemas.microsoft.com/office/drawing/2014/main" id="{3F06D003-24E6-4665-A888-1F84681C7752}"/>
              </a:ext>
            </a:extLst>
          </p:cNvPr>
          <p:cNvSpPr/>
          <p:nvPr/>
        </p:nvSpPr>
        <p:spPr>
          <a:xfrm>
            <a:off x="3080455" y="611923"/>
            <a:ext cx="6771918" cy="400110"/>
          </a:xfrm>
          <a:prstGeom prst="rect">
            <a:avLst/>
          </a:prstGeom>
        </p:spPr>
        <p:txBody>
          <a:bodyPr wrap="none">
            <a:spAutoFit/>
          </a:bodyPr>
          <a:lstStyle/>
          <a:p>
            <a:pPr lvl="1" indent="-182880">
              <a:defRPr/>
            </a:pPr>
            <a:r>
              <a:rPr lang="en-CA" sz="2000" dirty="0">
                <a:solidFill>
                  <a:schemeClr val="accent1">
                    <a:lumMod val="75000"/>
                  </a:schemeClr>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https://www.mcgill.ca/gps/funding/maximize-my-chances</a:t>
            </a:r>
            <a:r>
              <a:rPr lang="en-CA" sz="2000" dirty="0">
                <a:solidFill>
                  <a:schemeClr val="accent1">
                    <a:lumMod val="75000"/>
                  </a:schemeClr>
                </a:solidFill>
                <a:effectLst>
                  <a:outerShdw blurRad="38100" dist="38100" dir="2700000" algn="tl">
                    <a:srgbClr val="000000">
                      <a:alpha val="43137"/>
                    </a:srgbClr>
                  </a:outerShdw>
                </a:effectLst>
              </a:rPr>
              <a:t>  </a:t>
            </a:r>
          </a:p>
        </p:txBody>
      </p:sp>
      <p:sp>
        <p:nvSpPr>
          <p:cNvPr id="18" name="TextBox 17"/>
          <p:cNvSpPr txBox="1"/>
          <p:nvPr/>
        </p:nvSpPr>
        <p:spPr>
          <a:xfrm rot="1861808">
            <a:off x="9745157" y="411868"/>
            <a:ext cx="2429037" cy="1200329"/>
          </a:xfrm>
          <a:prstGeom prst="rect">
            <a:avLst/>
          </a:prstGeom>
          <a:noFill/>
        </p:spPr>
        <p:txBody>
          <a:bodyPr wrap="square" rtlCol="0">
            <a:spAutoFit/>
          </a:bodyPr>
          <a:lstStyle/>
          <a:p>
            <a:pPr algn="ctr"/>
            <a:r>
              <a:rPr lang="en-US" sz="2400" b="1" dirty="0"/>
              <a:t>Check your </a:t>
            </a:r>
            <a:r>
              <a:rPr lang="en-US" sz="2400" b="1" dirty="0">
                <a:solidFill>
                  <a:srgbClr val="C00000"/>
                </a:solidFill>
              </a:rPr>
              <a:t>McGill</a:t>
            </a:r>
          </a:p>
          <a:p>
            <a:pPr algn="ctr"/>
            <a:r>
              <a:rPr lang="en-US" sz="2400" b="1" dirty="0"/>
              <a:t> email! Often!</a:t>
            </a:r>
            <a:endParaRPr lang="en-US" sz="2400" dirty="0"/>
          </a:p>
        </p:txBody>
      </p:sp>
      <p:graphicFrame>
        <p:nvGraphicFramePr>
          <p:cNvPr id="5" name="Object 4">
            <a:extLst>
              <a:ext uri="{FF2B5EF4-FFF2-40B4-BE49-F238E27FC236}">
                <a16:creationId xmlns:a16="http://schemas.microsoft.com/office/drawing/2014/main" id="{19990184-5BFD-63A2-D435-E51661D5B12B}"/>
              </a:ext>
            </a:extLst>
          </p:cNvPr>
          <p:cNvGraphicFramePr>
            <a:graphicFrameLocks noChangeAspect="1"/>
          </p:cNvGraphicFramePr>
          <p:nvPr>
            <p:extLst>
              <p:ext uri="{D42A27DB-BD31-4B8C-83A1-F6EECF244321}">
                <p14:modId xmlns:p14="http://schemas.microsoft.com/office/powerpoint/2010/main" val="3906730410"/>
              </p:ext>
            </p:extLst>
          </p:nvPr>
        </p:nvGraphicFramePr>
        <p:xfrm>
          <a:off x="2258104" y="1253366"/>
          <a:ext cx="8029539" cy="4694519"/>
        </p:xfrm>
        <a:graphic>
          <a:graphicData uri="http://schemas.openxmlformats.org/presentationml/2006/ole">
            <mc:AlternateContent xmlns:mc="http://schemas.openxmlformats.org/markup-compatibility/2006">
              <mc:Choice xmlns:v="urn:schemas-microsoft-com:vml" Requires="v">
                <p:oleObj name="Worksheet" r:id="rId6" imgW="7200900" imgH="4209986" progId="Excel.Sheet.12">
                  <p:embed/>
                </p:oleObj>
              </mc:Choice>
              <mc:Fallback>
                <p:oleObj name="Worksheet" r:id="rId6" imgW="7200900" imgH="4209986" progId="Excel.Sheet.12">
                  <p:embed/>
                  <p:pic>
                    <p:nvPicPr>
                      <p:cNvPr id="0" name=""/>
                      <p:cNvPicPr/>
                      <p:nvPr/>
                    </p:nvPicPr>
                    <p:blipFill>
                      <a:blip r:embed="rId7"/>
                      <a:stretch>
                        <a:fillRect/>
                      </a:stretch>
                    </p:blipFill>
                    <p:spPr>
                      <a:xfrm>
                        <a:off x="2258104" y="1253366"/>
                        <a:ext cx="8029539" cy="4694519"/>
                      </a:xfrm>
                      <a:prstGeom prst="rect">
                        <a:avLst/>
                      </a:prstGeom>
                    </p:spPr>
                  </p:pic>
                </p:oleObj>
              </mc:Fallback>
            </mc:AlternateContent>
          </a:graphicData>
        </a:graphic>
      </p:graphicFrame>
    </p:spTree>
    <p:extLst>
      <p:ext uri="{BB962C8B-B14F-4D97-AF65-F5344CB8AC3E}">
        <p14:creationId xmlns:p14="http://schemas.microsoft.com/office/powerpoint/2010/main" val="185788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83973" y="945584"/>
            <a:ext cx="3932237" cy="3153747"/>
          </a:xfrm>
        </p:spPr>
        <p:txBody>
          <a:bodyPr>
            <a:normAutofit/>
          </a:bodyPr>
          <a:lstStyle/>
          <a:p>
            <a:pPr algn="ctr"/>
            <a:r>
              <a:rPr lang="es-ES_tradnl" b="1" dirty="0"/>
              <a:t>Funding for International Students:</a:t>
            </a:r>
            <a:br>
              <a:rPr lang="es-ES_tradnl" b="1" dirty="0"/>
            </a:br>
            <a:endParaRPr lang="en-CA" b="1" dirty="0"/>
          </a:p>
        </p:txBody>
      </p:sp>
      <p:grpSp>
        <p:nvGrpSpPr>
          <p:cNvPr id="8" name="Group 7"/>
          <p:cNvGrpSpPr/>
          <p:nvPr/>
        </p:nvGrpSpPr>
        <p:grpSpPr>
          <a:xfrm>
            <a:off x="0" y="5829300"/>
            <a:ext cx="9144000" cy="1028700"/>
            <a:chOff x="0" y="5486400"/>
            <a:chExt cx="11634536" cy="13716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2" name="TextBox 11"/>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pic>
        <p:nvPicPr>
          <p:cNvPr id="13" name="Picture Placeholder 12">
            <a:extLst>
              <a:ext uri="{FF2B5EF4-FFF2-40B4-BE49-F238E27FC236}">
                <a16:creationId xmlns:a16="http://schemas.microsoft.com/office/drawing/2014/main" id="{87C72178-E160-4B4E-AAA0-0401048522E0}"/>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8339" r="18339"/>
          <a:stretch>
            <a:fillRect/>
          </a:stretch>
        </p:blipFill>
        <p:spPr>
          <a:xfrm>
            <a:off x="5201117" y="736414"/>
            <a:ext cx="6172200" cy="4873625"/>
          </a:xfrm>
          <a:prstGeom prst="rect">
            <a:avLst/>
          </a:prstGeom>
        </p:spPr>
      </p:pic>
    </p:spTree>
    <p:extLst>
      <p:ext uri="{BB962C8B-B14F-4D97-AF65-F5344CB8AC3E}">
        <p14:creationId xmlns:p14="http://schemas.microsoft.com/office/powerpoint/2010/main" val="78308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11778"/>
            <a:ext cx="10339289" cy="1325563"/>
          </a:xfrm>
        </p:spPr>
        <p:txBody>
          <a:bodyPr>
            <a:normAutofit/>
          </a:bodyPr>
          <a:lstStyle/>
          <a:p>
            <a:r>
              <a:rPr lang="en-US" sz="3200" b="1" dirty="0">
                <a:latin typeface="+mn-lt"/>
              </a:rPr>
              <a:t>Sponsorships</a:t>
            </a:r>
          </a:p>
        </p:txBody>
      </p:sp>
      <p:sp>
        <p:nvSpPr>
          <p:cNvPr id="3" name="Content Placeholder 2"/>
          <p:cNvSpPr>
            <a:spLocks noGrp="1"/>
          </p:cNvSpPr>
          <p:nvPr>
            <p:ph idx="1"/>
          </p:nvPr>
        </p:nvSpPr>
        <p:spPr>
          <a:xfrm>
            <a:off x="284064" y="1615220"/>
            <a:ext cx="6249471" cy="3861943"/>
          </a:xfrm>
        </p:spPr>
        <p:txBody>
          <a:bodyPr>
            <a:normAutofit/>
          </a:bodyPr>
          <a:lstStyle/>
          <a:p>
            <a:pPr marL="0" indent="0">
              <a:buNone/>
            </a:pPr>
            <a:endParaRPr lang="en-US" sz="2400" dirty="0"/>
          </a:p>
          <a:p>
            <a:r>
              <a:rPr lang="en-US" sz="2400" dirty="0"/>
              <a:t>GPS International Funding Agreements</a:t>
            </a:r>
          </a:p>
          <a:p>
            <a:r>
              <a:rPr lang="en-US" sz="2400" dirty="0"/>
              <a:t>Co-funded by McGill and an international agency abroad</a:t>
            </a:r>
          </a:p>
          <a:p>
            <a:r>
              <a:rPr lang="en-US" sz="2400" dirty="0"/>
              <a:t>For Incoming and First Year students</a:t>
            </a:r>
          </a:p>
          <a:p>
            <a:r>
              <a:rPr lang="en-US" sz="2400" dirty="0"/>
              <a:t>Usually covers</a:t>
            </a:r>
          </a:p>
          <a:p>
            <a:pPr lvl="1"/>
            <a:r>
              <a:rPr lang="en-US" sz="2000" dirty="0"/>
              <a:t>Tuition</a:t>
            </a:r>
          </a:p>
          <a:p>
            <a:pPr lvl="1"/>
            <a:r>
              <a:rPr lang="en-US" sz="2000" dirty="0"/>
              <a:t>International Health Insurance</a:t>
            </a:r>
          </a:p>
          <a:p>
            <a:pPr lvl="1"/>
            <a:r>
              <a:rPr lang="en-US" sz="2000" dirty="0"/>
              <a:t>Annual living allowance </a:t>
            </a:r>
          </a:p>
        </p:txBody>
      </p:sp>
      <p:sp>
        <p:nvSpPr>
          <p:cNvPr id="10" name="AutoShape 6" descr="Image result for spons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2" name="Picture 11"/>
          <p:cNvPicPr>
            <a:picLocks noChangeAspect="1"/>
          </p:cNvPicPr>
          <p:nvPr/>
        </p:nvPicPr>
        <p:blipFill>
          <a:blip r:embed="rId3"/>
          <a:stretch>
            <a:fillRect/>
          </a:stretch>
        </p:blipFill>
        <p:spPr>
          <a:xfrm>
            <a:off x="5719017" y="2188463"/>
            <a:ext cx="5944248" cy="2717645"/>
          </a:xfrm>
          <a:prstGeom prst="rect">
            <a:avLst/>
          </a:prstGeom>
        </p:spPr>
      </p:pic>
      <p:sp>
        <p:nvSpPr>
          <p:cNvPr id="5" name="Rectangle 4">
            <a:extLst>
              <a:ext uri="{FF2B5EF4-FFF2-40B4-BE49-F238E27FC236}">
                <a16:creationId xmlns:a16="http://schemas.microsoft.com/office/drawing/2014/main" id="{8FB1C9A0-000C-45FB-82A4-80271B5FE8C2}"/>
              </a:ext>
            </a:extLst>
          </p:cNvPr>
          <p:cNvSpPr/>
          <p:nvPr/>
        </p:nvSpPr>
        <p:spPr>
          <a:xfrm>
            <a:off x="4348256" y="5321690"/>
            <a:ext cx="6810630" cy="461665"/>
          </a:xfrm>
          <a:prstGeom prst="rect">
            <a:avLst/>
          </a:prstGeom>
        </p:spPr>
        <p:txBody>
          <a:bodyPr wrap="square">
            <a:spAutoFit/>
          </a:bodyPr>
          <a:lstStyle/>
          <a:p>
            <a:r>
              <a:rPr lang="en-US" sz="2400" b="1" dirty="0">
                <a:hlinkClick r:id="rId4"/>
              </a:rPr>
              <a:t>https://mcgill.ca/gps/funding/international</a:t>
            </a:r>
            <a:endParaRPr lang="en-US" sz="2400" b="1" dirty="0"/>
          </a:p>
        </p:txBody>
      </p:sp>
      <p:grpSp>
        <p:nvGrpSpPr>
          <p:cNvPr id="8" name="Group 7">
            <a:extLst>
              <a:ext uri="{FF2B5EF4-FFF2-40B4-BE49-F238E27FC236}">
                <a16:creationId xmlns:a16="http://schemas.microsoft.com/office/drawing/2014/main" id="{62EFC89C-11DB-4D69-ACEE-26F7576F24F9}"/>
              </a:ext>
            </a:extLst>
          </p:cNvPr>
          <p:cNvGrpSpPr/>
          <p:nvPr/>
        </p:nvGrpSpPr>
        <p:grpSpPr>
          <a:xfrm>
            <a:off x="0" y="5829300"/>
            <a:ext cx="9144000" cy="1028700"/>
            <a:chOff x="0" y="5486400"/>
            <a:chExt cx="11634536" cy="1371600"/>
          </a:xfrm>
        </p:grpSpPr>
        <p:pic>
          <p:nvPicPr>
            <p:cNvPr id="9" name="Picture 8">
              <a:extLst>
                <a:ext uri="{FF2B5EF4-FFF2-40B4-BE49-F238E27FC236}">
                  <a16:creationId xmlns:a16="http://schemas.microsoft.com/office/drawing/2014/main" id="{C91D33D8-8CE0-4678-A0AB-AE1ED0FC3B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7158"/>
            <a:stretch/>
          </p:blipFill>
          <p:spPr>
            <a:xfrm>
              <a:off x="0" y="5486400"/>
              <a:ext cx="5746282" cy="1371600"/>
            </a:xfrm>
            <a:prstGeom prst="rect">
              <a:avLst/>
            </a:prstGeom>
          </p:spPr>
        </p:pic>
        <p:sp>
          <p:nvSpPr>
            <p:cNvPr id="11" name="TextBox 10">
              <a:extLst>
                <a:ext uri="{FF2B5EF4-FFF2-40B4-BE49-F238E27FC236}">
                  <a16:creationId xmlns:a16="http://schemas.microsoft.com/office/drawing/2014/main" id="{FDFE941B-E185-44FD-8A24-A293AFAF0214}"/>
                </a:ext>
              </a:extLst>
            </p:cNvPr>
            <p:cNvSpPr txBox="1"/>
            <p:nvPr/>
          </p:nvSpPr>
          <p:spPr>
            <a:xfrm>
              <a:off x="5457522" y="5894656"/>
              <a:ext cx="6177014" cy="861775"/>
            </a:xfrm>
            <a:prstGeom prst="rect">
              <a:avLst/>
            </a:prstGeom>
            <a:noFill/>
          </p:spPr>
          <p:txBody>
            <a:bodyPr wrap="square" rtlCol="0">
              <a:spAutoFit/>
            </a:bodyPr>
            <a:lstStyle/>
            <a:p>
              <a:pPr algn="ctr"/>
              <a:r>
                <a:rPr lang="en-US" sz="3600" dirty="0">
                  <a:solidFill>
                    <a:srgbClr val="C00000"/>
                  </a:solidFill>
                </a:rPr>
                <a:t>Graduate Funding</a:t>
              </a:r>
            </a:p>
          </p:txBody>
        </p:sp>
      </p:grpSp>
    </p:spTree>
    <p:extLst>
      <p:ext uri="{BB962C8B-B14F-4D97-AF65-F5344CB8AC3E}">
        <p14:creationId xmlns:p14="http://schemas.microsoft.com/office/powerpoint/2010/main" val="647458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28517</TotalTime>
  <Words>2608</Words>
  <Application>Microsoft Office PowerPoint</Application>
  <PresentationFormat>Widescreen</PresentationFormat>
  <Paragraphs>299</Paragraphs>
  <Slides>17</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Arial,Sans-Serif</vt:lpstr>
      <vt:lpstr>Calibri</vt:lpstr>
      <vt:lpstr>Calibri Light</vt:lpstr>
      <vt:lpstr>Office Theme</vt:lpstr>
      <vt:lpstr>Worksheet</vt:lpstr>
      <vt:lpstr>Graduate &amp; Postdoctoral Studies </vt:lpstr>
      <vt:lpstr>GPS Graduate Funding Unit’s role </vt:lpstr>
      <vt:lpstr>2 Types of Funding</vt:lpstr>
      <vt:lpstr>Graduate Funding – Internal funds</vt:lpstr>
      <vt:lpstr>2 Types of Funding</vt:lpstr>
      <vt:lpstr>Travel awards</vt:lpstr>
      <vt:lpstr>PowerPoint Presentation</vt:lpstr>
      <vt:lpstr>Funding for International Students: </vt:lpstr>
      <vt:lpstr>Sponsorships</vt:lpstr>
      <vt:lpstr>Differential Fee Waivers (DFWs) – External</vt:lpstr>
      <vt:lpstr>PowerPoint Presentation</vt:lpstr>
      <vt:lpstr>PowerPoint Presentation</vt:lpstr>
      <vt:lpstr>Getting Paid</vt:lpstr>
      <vt:lpstr>Funding Weblinks to bookmark</vt:lpstr>
      <vt:lpstr>Resources</vt:lpstr>
      <vt:lpstr>PowerPoint Presentation</vt:lpstr>
      <vt:lpstr>Graduate Funding Team</vt:lpstr>
    </vt:vector>
  </TitlesOfParts>
  <Company>McGill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&amp; Postdoctoral Studies Graduate Funding</dc:title>
  <dc:creator>Ester Di Cori</dc:creator>
  <cp:lastModifiedBy>Graduatefunding Gps</cp:lastModifiedBy>
  <cp:revision>160</cp:revision>
  <cp:lastPrinted>2023-09-01T16:54:59Z</cp:lastPrinted>
  <dcterms:created xsi:type="dcterms:W3CDTF">2018-06-08T15:25:32Z</dcterms:created>
  <dcterms:modified xsi:type="dcterms:W3CDTF">2023-09-01T17:18:23Z</dcterms:modified>
</cp:coreProperties>
</file>