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76" r:id="rId5"/>
    <p:sldId id="273" r:id="rId6"/>
    <p:sldId id="274" r:id="rId7"/>
    <p:sldId id="275" r:id="rId8"/>
    <p:sldId id="292" r:id="rId9"/>
    <p:sldId id="293" r:id="rId10"/>
    <p:sldId id="294" r:id="rId11"/>
    <p:sldId id="295" r:id="rId12"/>
    <p:sldId id="296" r:id="rId13"/>
    <p:sldId id="277" r:id="rId14"/>
    <p:sldId id="265" r:id="rId15"/>
    <p:sldId id="271" r:id="rId16"/>
    <p:sldId id="291" r:id="rId17"/>
    <p:sldId id="299" r:id="rId18"/>
    <p:sldId id="268" r:id="rId19"/>
    <p:sldId id="267" r:id="rId20"/>
    <p:sldId id="284" r:id="rId21"/>
    <p:sldId id="285" r:id="rId22"/>
    <p:sldId id="269" r:id="rId23"/>
    <p:sldId id="270" r:id="rId24"/>
    <p:sldId id="290" r:id="rId25"/>
    <p:sldId id="263" r:id="rId26"/>
    <p:sldId id="258" r:id="rId27"/>
    <p:sldId id="259" r:id="rId28"/>
    <p:sldId id="262" r:id="rId29"/>
    <p:sldId id="288" r:id="rId30"/>
    <p:sldId id="289" r:id="rId31"/>
    <p:sldId id="297" r:id="rId32"/>
    <p:sldId id="298" r:id="rId33"/>
    <p:sldId id="264" r:id="rId34"/>
    <p:sldId id="272" r:id="rId35"/>
    <p:sldId id="300" r:id="rId36"/>
    <p:sldId id="278" r:id="rId37"/>
    <p:sldId id="280" r:id="rId38"/>
    <p:sldId id="286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73"/>
    <p:restoredTop sz="50000" autoAdjust="0"/>
  </p:normalViewPr>
  <p:slideViewPr>
    <p:cSldViewPr snapToGrid="0" snapToObjects="1" showGuides="1">
      <p:cViewPr varScale="1">
        <p:scale>
          <a:sx n="92" d="100"/>
          <a:sy n="92" d="100"/>
        </p:scale>
        <p:origin x="1680" y="184"/>
      </p:cViewPr>
      <p:guideLst>
        <p:guide orient="horz" pos="217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BF1C-F0ED-8B4A-94F2-3CFD701A5DD6}" type="datetimeFigureOut">
              <a:rPr lang="en-US" smtClean="0"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935B-3FFB-9245-96A3-1BBB9659D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19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BF1C-F0ED-8B4A-94F2-3CFD701A5DD6}" type="datetimeFigureOut">
              <a:rPr lang="en-US" smtClean="0"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935B-3FFB-9245-96A3-1BBB9659D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56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BF1C-F0ED-8B4A-94F2-3CFD701A5DD6}" type="datetimeFigureOut">
              <a:rPr lang="en-US" smtClean="0"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935B-3FFB-9245-96A3-1BBB9659D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678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BF1C-F0ED-8B4A-94F2-3CFD701A5DD6}" type="datetimeFigureOut">
              <a:rPr lang="en-US" smtClean="0"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935B-3FFB-9245-96A3-1BBB9659D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76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BF1C-F0ED-8B4A-94F2-3CFD701A5DD6}" type="datetimeFigureOut">
              <a:rPr lang="en-US" smtClean="0"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935B-3FFB-9245-96A3-1BBB9659D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75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BF1C-F0ED-8B4A-94F2-3CFD701A5DD6}" type="datetimeFigureOut">
              <a:rPr lang="en-US" smtClean="0"/>
              <a:t>9/19/23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935B-3FFB-9245-96A3-1BBB9659D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004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BF1C-F0ED-8B4A-94F2-3CFD701A5DD6}" type="datetimeFigureOut">
              <a:rPr lang="en-US" smtClean="0"/>
              <a:t>9/19/23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935B-3FFB-9245-96A3-1BBB9659D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98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BF1C-F0ED-8B4A-94F2-3CFD701A5DD6}" type="datetimeFigureOut">
              <a:rPr lang="en-US" smtClean="0"/>
              <a:t>9/19/23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935B-3FFB-9245-96A3-1BBB9659D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279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BF1C-F0ED-8B4A-94F2-3CFD701A5DD6}" type="datetimeFigureOut">
              <a:rPr lang="en-US" smtClean="0"/>
              <a:t>9/19/23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935B-3FFB-9245-96A3-1BBB9659D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28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BF1C-F0ED-8B4A-94F2-3CFD701A5DD6}" type="datetimeFigureOut">
              <a:rPr lang="en-US" smtClean="0"/>
              <a:t>9/19/23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935B-3FFB-9245-96A3-1BBB9659D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9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BF1C-F0ED-8B4A-94F2-3CFD701A5DD6}" type="datetimeFigureOut">
              <a:rPr lang="en-US" smtClean="0"/>
              <a:t>9/19/23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935B-3FFB-9245-96A3-1BBB9659D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40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EBF1C-F0ED-8B4A-94F2-3CFD701A5DD6}" type="datetimeFigureOut">
              <a:rPr lang="en-US" smtClean="0"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A935B-3FFB-9245-96A3-1BBB9659D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38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44516" y="334259"/>
            <a:ext cx="666539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EXPERIMENTAL MEDICINE</a:t>
            </a:r>
          </a:p>
          <a:p>
            <a:pPr algn="ctr"/>
            <a:endParaRPr lang="en-US" sz="12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Graduate Studies</a:t>
            </a:r>
            <a:br>
              <a:rPr lang="en-US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Academic Advisors</a:t>
            </a:r>
            <a:br>
              <a:rPr lang="en-US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Committee Meetings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70596" y="5974479"/>
            <a:ext cx="2752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Elizabeth Fixman, PhD</a:t>
            </a:r>
          </a:p>
          <a:p>
            <a:r>
              <a:rPr lang="en-US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elizabeth.fixman@mcgill.ca</a:t>
            </a:r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Screen Shot 2016-10-01 at 7.41.47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1" r="3286"/>
          <a:stretch/>
        </p:blipFill>
        <p:spPr>
          <a:xfrm>
            <a:off x="255614" y="2952207"/>
            <a:ext cx="8638955" cy="302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613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574D9D-FBAE-AB43-80D5-81859C7D0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050" y="294303"/>
            <a:ext cx="7343775" cy="45339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A4E5251-D282-D142-92C8-2C6C4F1084B0}"/>
              </a:ext>
            </a:extLst>
          </p:cNvPr>
          <p:cNvSpPr/>
          <p:nvPr/>
        </p:nvSpPr>
        <p:spPr>
          <a:xfrm>
            <a:off x="-11049" y="628548"/>
            <a:ext cx="15259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be filled with your </a:t>
            </a:r>
          </a:p>
          <a:p>
            <a:r>
              <a:rPr lang="en-CA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upervisor(s)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96BFE1A-F583-1940-AC7D-4C20D253C7AE}"/>
              </a:ext>
            </a:extLst>
          </p:cNvPr>
          <p:cNvSpPr/>
          <p:nvPr/>
        </p:nvSpPr>
        <p:spPr>
          <a:xfrm>
            <a:off x="5962955" y="236181"/>
            <a:ext cx="634481" cy="582775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35A997-B006-D548-A6CE-A96844D21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050" y="5151859"/>
            <a:ext cx="7400925" cy="2857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6A25485-80B0-D148-A2C9-B31605AA4C71}"/>
              </a:ext>
            </a:extLst>
          </p:cNvPr>
          <p:cNvSpPr/>
          <p:nvPr/>
        </p:nvSpPr>
        <p:spPr>
          <a:xfrm>
            <a:off x="365147" y="5613791"/>
            <a:ext cx="84376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Student’s signature &amp; supervisor’s signature are mandatory. If there is a co-supervisor, this person  must also sign the report (preferably on page 1; it can be anywhere, as long as it visible).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F8C6141-E8BD-074B-B641-8DEFD2632165}"/>
              </a:ext>
            </a:extLst>
          </p:cNvPr>
          <p:cNvCxnSpPr>
            <a:cxnSpLocks/>
          </p:cNvCxnSpPr>
          <p:nvPr/>
        </p:nvCxnSpPr>
        <p:spPr>
          <a:xfrm>
            <a:off x="1527436" y="447869"/>
            <a:ext cx="0" cy="1517409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181DCBD-8BE1-7D49-B694-A9F4611BC3A2}"/>
              </a:ext>
            </a:extLst>
          </p:cNvPr>
          <p:cNvCxnSpPr/>
          <p:nvPr/>
        </p:nvCxnSpPr>
        <p:spPr>
          <a:xfrm>
            <a:off x="88431" y="5301129"/>
            <a:ext cx="1520891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F83F6921-6CCB-A648-943C-CF641EFBF5DA}"/>
              </a:ext>
            </a:extLst>
          </p:cNvPr>
          <p:cNvSpPr/>
          <p:nvPr/>
        </p:nvSpPr>
        <p:spPr>
          <a:xfrm>
            <a:off x="-8777" y="2814466"/>
            <a:ext cx="15259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section is left BLANK (only for the first meeting)</a:t>
            </a:r>
            <a:endParaRPr lang="en-US" sz="2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173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C873E2-2C35-D449-B242-5A11648BE855}"/>
              </a:ext>
            </a:extLst>
          </p:cNvPr>
          <p:cNvSpPr/>
          <p:nvPr/>
        </p:nvSpPr>
        <p:spPr>
          <a:xfrm>
            <a:off x="437291" y="49811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Composition of Thesis and Comprehensive Committees form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3C2309-8FC2-D242-A678-D95B1DFE0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32" y="891861"/>
            <a:ext cx="5695950" cy="685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28FB2F6-215A-FE44-AA76-7F46931A85CF}"/>
              </a:ext>
            </a:extLst>
          </p:cNvPr>
          <p:cNvSpPr/>
          <p:nvPr/>
        </p:nvSpPr>
        <p:spPr>
          <a:xfrm>
            <a:off x="5818770" y="985969"/>
            <a:ext cx="31102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information is mandatory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08164AF-DEA0-A946-AC53-2A8FCDA41AA6}"/>
              </a:ext>
            </a:extLst>
          </p:cNvPr>
          <p:cNvCxnSpPr/>
          <p:nvPr/>
        </p:nvCxnSpPr>
        <p:spPr>
          <a:xfrm flipH="1" flipV="1">
            <a:off x="5845985" y="1464488"/>
            <a:ext cx="2761861" cy="9331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C7E96079-1DB0-C940-A561-13AFA2A423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32" y="1685217"/>
            <a:ext cx="6295320" cy="423791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09EFA4B-9BBD-9B40-AA1B-2E97026CDBEF}"/>
              </a:ext>
            </a:extLst>
          </p:cNvPr>
          <p:cNvSpPr/>
          <p:nvPr/>
        </p:nvSpPr>
        <p:spPr>
          <a:xfrm>
            <a:off x="6239539" y="1685217"/>
            <a:ext cx="311020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CA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spaces should be filled</a:t>
            </a:r>
          </a:p>
          <a:p>
            <a:pPr marL="285750" indent="-285750">
              <a:buFontTx/>
              <a:buChar char="-"/>
            </a:pPr>
            <a:r>
              <a:rPr lang="en-CA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 fewer than 4 members should be listed</a:t>
            </a:r>
          </a:p>
          <a:p>
            <a:pPr marL="285750" indent="-285750">
              <a:buFontTx/>
              <a:buChar char="-"/>
            </a:pPr>
            <a:r>
              <a:rPr lang="en-CA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Who is my academic advisor? Refer to your letter of acceptance from the Division, </a:t>
            </a:r>
            <a:r>
              <a:rPr lang="en-CA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unless</a:t>
            </a:r>
            <a:r>
              <a:rPr lang="en-CA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you had received an email from </a:t>
            </a:r>
            <a:r>
              <a:rPr lang="en-CA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ExMed</a:t>
            </a:r>
            <a:r>
              <a:rPr lang="en-CA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informing you of the change of your academic advisor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575335-0688-3349-9DDA-4EB2BEAD6F2C}"/>
              </a:ext>
            </a:extLst>
          </p:cNvPr>
          <p:cNvSpPr/>
          <p:nvPr/>
        </p:nvSpPr>
        <p:spPr>
          <a:xfrm>
            <a:off x="6239539" y="4374163"/>
            <a:ext cx="290446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CA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Wet signatures or electronic signatures are accepted </a:t>
            </a:r>
            <a:r>
              <a:rPr lang="en-CA" sz="16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Typed names are not accepted </a:t>
            </a:r>
          </a:p>
          <a:p>
            <a:pPr marL="285750" indent="-285750">
              <a:buFontTx/>
              <a:buChar char="-"/>
            </a:pPr>
            <a:r>
              <a:rPr lang="en-CA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Signatures at the bottom are mandatory</a:t>
            </a:r>
          </a:p>
          <a:p>
            <a:endParaRPr lang="en-CA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9EE5441-ECE2-C440-9C84-80C8048D828C}"/>
              </a:ext>
            </a:extLst>
          </p:cNvPr>
          <p:cNvCxnSpPr>
            <a:cxnSpLocks/>
          </p:cNvCxnSpPr>
          <p:nvPr/>
        </p:nvCxnSpPr>
        <p:spPr>
          <a:xfrm>
            <a:off x="6294130" y="1823091"/>
            <a:ext cx="0" cy="3936264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15634A9-C05B-6843-86DB-EBC2EA9F61D9}"/>
              </a:ext>
            </a:extLst>
          </p:cNvPr>
          <p:cNvSpPr txBox="1"/>
          <p:nvPr/>
        </p:nvSpPr>
        <p:spPr>
          <a:xfrm>
            <a:off x="1056352" y="2667814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Dr. __________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15D8D0-872F-9747-8F07-2C96AEB28803}"/>
              </a:ext>
            </a:extLst>
          </p:cNvPr>
          <p:cNvSpPr txBox="1"/>
          <p:nvPr/>
        </p:nvSpPr>
        <p:spPr>
          <a:xfrm>
            <a:off x="1056352" y="3175188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Dr. __________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FB3C12-9825-E54A-AC9A-5A0618044C04}"/>
              </a:ext>
            </a:extLst>
          </p:cNvPr>
          <p:cNvSpPr txBox="1"/>
          <p:nvPr/>
        </p:nvSpPr>
        <p:spPr>
          <a:xfrm>
            <a:off x="1056352" y="3786404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Dr. __________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03EA33-0981-4947-BC30-A0670509C43E}"/>
              </a:ext>
            </a:extLst>
          </p:cNvPr>
          <p:cNvSpPr txBox="1"/>
          <p:nvPr/>
        </p:nvSpPr>
        <p:spPr>
          <a:xfrm>
            <a:off x="1056352" y="4109112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Dr. __________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86E946-6AEA-1D4C-93C2-5D6660D97D8E}"/>
              </a:ext>
            </a:extLst>
          </p:cNvPr>
          <p:cNvSpPr txBox="1"/>
          <p:nvPr/>
        </p:nvSpPr>
        <p:spPr>
          <a:xfrm>
            <a:off x="1056352" y="4431271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Dr. __________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E84B01-8FEF-8740-ABE8-49C032D00874}"/>
              </a:ext>
            </a:extLst>
          </p:cNvPr>
          <p:cNvSpPr txBox="1"/>
          <p:nvPr/>
        </p:nvSpPr>
        <p:spPr>
          <a:xfrm>
            <a:off x="3949435" y="2555210"/>
            <a:ext cx="15729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xxx.xxxx@mcgill.ca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6364281-9E7E-1F40-8A89-217F9C1413E4}"/>
              </a:ext>
            </a:extLst>
          </p:cNvPr>
          <p:cNvSpPr txBox="1"/>
          <p:nvPr/>
        </p:nvSpPr>
        <p:spPr>
          <a:xfrm>
            <a:off x="5833029" y="2575481"/>
            <a:ext cx="11233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(514) ______</a:t>
            </a:r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443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2DED8A-73E0-C74A-AE00-83C79FD4E5DC}"/>
              </a:ext>
            </a:extLst>
          </p:cNvPr>
          <p:cNvSpPr/>
          <p:nvPr/>
        </p:nvSpPr>
        <p:spPr>
          <a:xfrm>
            <a:off x="207918" y="741698"/>
            <a:ext cx="3286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Letter of Understanding (LOU)</a:t>
            </a:r>
            <a:endParaRPr lang="en-US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8B5480-B6B1-9448-A311-4D70FEB026DA}"/>
              </a:ext>
            </a:extLst>
          </p:cNvPr>
          <p:cNvSpPr/>
          <p:nvPr/>
        </p:nvSpPr>
        <p:spPr>
          <a:xfrm>
            <a:off x="207918" y="1136303"/>
            <a:ext cx="55854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</a:pPr>
            <a:r>
              <a:rPr lang="en-CA" dirty="0">
                <a:latin typeface="Calibri" panose="020F0502020204030204" pitchFamily="34" charset="0"/>
                <a:cs typeface="Calibri" panose="020F0502020204030204" pitchFamily="34" charset="0"/>
              </a:rPr>
              <a:t>Mandatory to fill out pages 8 and 9</a:t>
            </a:r>
          </a:p>
          <a:p>
            <a:pPr marL="285750" indent="-285750">
              <a:buFontTx/>
              <a:buChar char="-"/>
            </a:pPr>
            <a:r>
              <a:rPr lang="en-CA" dirty="0">
                <a:latin typeface="Calibri" panose="020F0502020204030204" pitchFamily="34" charset="0"/>
                <a:cs typeface="Calibri" panose="020F0502020204030204" pitchFamily="34" charset="0"/>
              </a:rPr>
              <a:t>Mandatory to fill page 10 for double program students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19A60B-A7BF-F349-AA30-5595CEA7B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04" y="2084906"/>
            <a:ext cx="6362700" cy="23336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2F3C794-7159-F44A-B6DF-D7590BA6C632}"/>
              </a:ext>
            </a:extLst>
          </p:cNvPr>
          <p:cNvSpPr/>
          <p:nvPr/>
        </p:nvSpPr>
        <p:spPr>
          <a:xfrm>
            <a:off x="6386592" y="2077747"/>
            <a:ext cx="24981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CA" sz="1600" dirty="0">
                <a:latin typeface="Calibri" panose="020F0502020204030204" pitchFamily="34" charset="0"/>
                <a:cs typeface="Calibri" panose="020F0502020204030204" pitchFamily="34" charset="0"/>
              </a:rPr>
              <a:t>Student and supervisor(s) must sign</a:t>
            </a:r>
          </a:p>
          <a:p>
            <a:pPr marL="285750" indent="-285750">
              <a:buFontTx/>
              <a:buChar char="-"/>
            </a:pPr>
            <a:r>
              <a:rPr lang="en-CA" sz="1600" dirty="0">
                <a:latin typeface="Calibri" panose="020F0502020204030204" pitchFamily="34" charset="0"/>
                <a:cs typeface="Calibri" panose="020F0502020204030204" pitchFamily="34" charset="0"/>
              </a:rPr>
              <a:t>Wet signatures or electronic signatures</a:t>
            </a:r>
          </a:p>
          <a:p>
            <a:pPr marL="285750" indent="-285750">
              <a:buFontTx/>
              <a:buChar char="-"/>
            </a:pPr>
            <a:r>
              <a:rPr lang="en-CA" sz="1600" dirty="0">
                <a:latin typeface="Calibri" panose="020F0502020204030204" pitchFamily="34" charset="0"/>
                <a:cs typeface="Calibri" panose="020F0502020204030204" pitchFamily="34" charset="0"/>
              </a:rPr>
              <a:t>The LOU will be verified and signed by Sandra Morrison, Student Affairs Officer for </a:t>
            </a:r>
            <a:r>
              <a:rPr lang="en-CA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ExMed</a:t>
            </a:r>
            <a:endParaRPr lang="en-CA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D814D8-AC5A-004A-9A87-5A499F9A7AB2}"/>
              </a:ext>
            </a:extLst>
          </p:cNvPr>
          <p:cNvSpPr/>
          <p:nvPr/>
        </p:nvSpPr>
        <p:spPr>
          <a:xfrm>
            <a:off x="1327038" y="5054948"/>
            <a:ext cx="65127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Please submit all your documents in PDF format only in one email </a:t>
            </a:r>
          </a:p>
          <a:p>
            <a:pPr algn="ctr"/>
            <a:r>
              <a:rPr lang="en-CA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by the deadline of </a:t>
            </a:r>
            <a:r>
              <a:rPr lang="en-CA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October 31</a:t>
            </a:r>
            <a:r>
              <a:rPr lang="en-CA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b="1" i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28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23417" y="1127809"/>
            <a:ext cx="4297202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Confused? Questions?</a:t>
            </a:r>
          </a:p>
          <a:p>
            <a:pPr algn="ctr"/>
            <a:endParaRPr lang="en-CA" sz="28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CA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 your Academic Advisor*</a:t>
            </a:r>
          </a:p>
          <a:p>
            <a:pPr algn="ctr"/>
            <a:r>
              <a:rPr lang="en-CA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 the Division</a:t>
            </a:r>
            <a:endParaRPr lang="en-US" sz="28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564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168371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Committee Meetings</a:t>
            </a:r>
            <a:endParaRPr lang="en-CA" sz="28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396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168371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happens at a committee meeting?</a:t>
            </a:r>
            <a:endParaRPr lang="en-CA" sz="28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608529" y="3457576"/>
            <a:ext cx="5962863" cy="2622304"/>
            <a:chOff x="2608529" y="3457576"/>
            <a:chExt cx="5962863" cy="2622304"/>
          </a:xfrm>
        </p:grpSpPr>
        <p:pic>
          <p:nvPicPr>
            <p:cNvPr id="5" name="Picture 4" descr="Screen Shot 2017-01-09 at 1.18.29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8529" y="3457576"/>
              <a:ext cx="3922550" cy="2300390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2" name="Rectangle 1"/>
            <p:cNvSpPr/>
            <p:nvPr/>
          </p:nvSpPr>
          <p:spPr>
            <a:xfrm>
              <a:off x="2701908" y="5772103"/>
              <a:ext cx="586948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www.rappler.com</a:t>
              </a:r>
              <a:r>
                <a:rPr lang="en-US" sz="14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 Your 10 common job interview questions, answered</a:t>
              </a:r>
              <a:endPara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1082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168371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happens at a committee meeting?</a:t>
            </a:r>
            <a:endParaRPr lang="en-CA" sz="28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608529" y="3457576"/>
            <a:ext cx="5962863" cy="2622304"/>
            <a:chOff x="2608529" y="3457576"/>
            <a:chExt cx="5962863" cy="2622304"/>
          </a:xfrm>
        </p:grpSpPr>
        <p:pic>
          <p:nvPicPr>
            <p:cNvPr id="5" name="Picture 4" descr="Screen Shot 2017-01-09 at 1.18.29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8529" y="3457576"/>
              <a:ext cx="3922550" cy="2300390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2" name="Rectangle 1"/>
            <p:cNvSpPr/>
            <p:nvPr/>
          </p:nvSpPr>
          <p:spPr>
            <a:xfrm>
              <a:off x="2701908" y="5772103"/>
              <a:ext cx="586948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www.rappler.com</a:t>
              </a:r>
              <a:r>
                <a:rPr lang="en-US" sz="14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 Your 10 common job interview questions, answered</a:t>
              </a:r>
              <a:endPara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" name="Multiply 5"/>
          <p:cNvSpPr/>
          <p:nvPr/>
        </p:nvSpPr>
        <p:spPr>
          <a:xfrm>
            <a:off x="2386790" y="2412383"/>
            <a:ext cx="4388061" cy="4347891"/>
          </a:xfrm>
          <a:prstGeom prst="mathMultiply">
            <a:avLst>
              <a:gd name="adj1" fmla="val 5837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2607" y="4003728"/>
            <a:ext cx="7998785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CA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 is to help you, to follow your progress over time</a:t>
            </a:r>
          </a:p>
        </p:txBody>
      </p:sp>
    </p:spTree>
    <p:extLst>
      <p:ext uri="{BB962C8B-B14F-4D97-AF65-F5344CB8AC3E}">
        <p14:creationId xmlns:p14="http://schemas.microsoft.com/office/powerpoint/2010/main" val="3272192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0EBB74-A0D4-444E-B403-38F1DCCED428}"/>
              </a:ext>
            </a:extLst>
          </p:cNvPr>
          <p:cNvSpPr/>
          <p:nvPr/>
        </p:nvSpPr>
        <p:spPr>
          <a:xfrm>
            <a:off x="232222" y="1021899"/>
            <a:ext cx="873612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CA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Held </a:t>
            </a:r>
            <a:r>
              <a:rPr lang="en-CA" sz="2400" i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annually</a:t>
            </a:r>
            <a:r>
              <a:rPr lang="en-CA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assess your progress</a:t>
            </a:r>
          </a:p>
          <a:p>
            <a:pPr marL="285750" indent="-285750" algn="just">
              <a:buFont typeface="Arial"/>
              <a:buChar char="•"/>
            </a:pPr>
            <a:endParaRPr lang="en-CA" sz="24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/>
              <a:buChar char="•"/>
            </a:pPr>
            <a:r>
              <a:rPr lang="en-CA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Comprised of your supervisor, your academic advisor, and two other faculty members with expertise in your project</a:t>
            </a:r>
          </a:p>
          <a:p>
            <a:pPr marL="285750" indent="-285750" algn="just">
              <a:buFont typeface="Arial"/>
              <a:buChar char="•"/>
            </a:pPr>
            <a:endParaRPr lang="en-CA" sz="24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/>
              <a:buChar char="•"/>
            </a:pPr>
            <a:r>
              <a:rPr lang="en-CA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 is to </a:t>
            </a:r>
            <a:r>
              <a:rPr lang="en-CA" sz="2400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help</a:t>
            </a:r>
            <a:r>
              <a:rPr lang="en-CA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you, to follow your progress over time</a:t>
            </a:r>
          </a:p>
          <a:p>
            <a:pPr marL="285750" indent="-285750" algn="just">
              <a:buFont typeface="Arial"/>
              <a:buChar char="•"/>
            </a:pPr>
            <a:endParaRPr lang="en-CA" sz="24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/>
              <a:buChar char="•"/>
            </a:pPr>
            <a:r>
              <a:rPr lang="en-CA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Grant permission to write thesis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966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132" y="639511"/>
            <a:ext cx="873612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CA" sz="14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/>
              <a:buChar char="•"/>
            </a:pPr>
            <a:r>
              <a:rPr lang="en-CA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 - Includes only your supervisor (&amp; co-supervisor), your Academic Advisor, and </a:t>
            </a:r>
            <a:r>
              <a:rPr lang="en-CA" sz="2400" u="sng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</a:t>
            </a:r>
            <a:r>
              <a:rPr lang="en-CA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other faculty members with expertise in your project</a:t>
            </a:r>
          </a:p>
          <a:p>
            <a:pPr marL="285750" indent="-285750" algn="just">
              <a:buFont typeface="Arial"/>
              <a:buChar char="•"/>
            </a:pPr>
            <a:endParaRPr lang="en-CA" sz="14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/>
              <a:buChar char="•"/>
            </a:pPr>
            <a:r>
              <a:rPr lang="en-CA" sz="2400" u="sng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en-CA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organize the committee meetings. You will receive a reminder email from the Division (each year) indicating when you need to schedule your meeting</a:t>
            </a:r>
          </a:p>
          <a:p>
            <a:pPr marL="742950" lvl="1" indent="-285750" algn="just">
              <a:buFont typeface="Arial"/>
              <a:buChar char="•"/>
            </a:pPr>
            <a:r>
              <a:rPr lang="en-CA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*Please read this entire email!</a:t>
            </a:r>
          </a:p>
          <a:p>
            <a:pPr marL="742950" lvl="1" indent="-285750" algn="just">
              <a:buFont typeface="Arial"/>
              <a:buChar char="•"/>
            </a:pPr>
            <a:r>
              <a:rPr lang="en-CA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*Please remember that </a:t>
            </a:r>
            <a:r>
              <a:rPr lang="en-CA" sz="2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ExMed</a:t>
            </a:r>
            <a:r>
              <a:rPr lang="en-CA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will communicate with you via your McGill email address only</a:t>
            </a:r>
          </a:p>
          <a:p>
            <a:pPr marL="285750" indent="-285750" algn="just">
              <a:buFont typeface="Arial"/>
              <a:buChar char="•"/>
            </a:pPr>
            <a:endParaRPr lang="en-CA" sz="14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/>
              <a:buChar char="•"/>
            </a:pPr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Failure to schedule a committee meeting will result in a failure </a:t>
            </a:r>
            <a:r>
              <a:rPr lang="mr-IN" sz="2400" dirty="0">
                <a:solidFill>
                  <a:schemeClr val="accent1"/>
                </a:solidFill>
                <a:latin typeface="Calibri" panose="020F0502020204030204" pitchFamily="34" charset="0"/>
                <a:cs typeface="Gill Sans"/>
              </a:rPr>
              <a:t>–</a:t>
            </a:r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 postponing indefinitely is not allowed</a:t>
            </a:r>
            <a:endParaRPr lang="en-CA" sz="24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737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99239" y="1683710"/>
            <a:ext cx="49601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 to the actual meeting</a:t>
            </a:r>
            <a:r>
              <a:rPr lang="mr-IN" sz="2800" dirty="0">
                <a:solidFill>
                  <a:schemeClr val="accent1"/>
                </a:solidFill>
                <a:latin typeface="Calibri" panose="020F0502020204030204" pitchFamily="34" charset="0"/>
                <a:cs typeface="Gill Sans SemiBold"/>
              </a:rPr>
              <a:t>…</a:t>
            </a:r>
            <a:endParaRPr lang="en-CA" sz="28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215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31518" y="696734"/>
            <a:ext cx="56809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You’ve been accepted  </a:t>
            </a:r>
            <a:r>
              <a:rPr lang="mr-IN" sz="2800" dirty="0">
                <a:solidFill>
                  <a:schemeClr val="accent1"/>
                </a:solidFill>
                <a:latin typeface="Calibri" panose="020F0502020204030204" pitchFamily="34" charset="0"/>
                <a:cs typeface="Gill Sans SemiBold"/>
              </a:rPr>
              <a:t>…</a:t>
            </a:r>
            <a:r>
              <a:rPr lang="en-CA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Now what?</a:t>
            </a:r>
            <a:endParaRPr lang="en-US" sz="28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Screen Shot 2017-01-09 at 2.02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12" y="1408058"/>
            <a:ext cx="7066206" cy="48395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708EB4-4936-4A49-A929-0BEA84BC65EE}"/>
              </a:ext>
            </a:extLst>
          </p:cNvPr>
          <p:cNvSpPr txBox="1"/>
          <p:nvPr/>
        </p:nvSpPr>
        <p:spPr>
          <a:xfrm>
            <a:off x="1356674" y="5840820"/>
            <a:ext cx="2053989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 400 students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693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2222" y="1021899"/>
            <a:ext cx="873612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CA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need to send the committee members a summary of your project and the tracking forms (see more below) </a:t>
            </a:r>
            <a:r>
              <a:rPr lang="mr-IN" sz="2400" dirty="0">
                <a:solidFill>
                  <a:schemeClr val="accent1"/>
                </a:solidFill>
                <a:latin typeface="Calibri" panose="020F0502020204030204" pitchFamily="34" charset="0"/>
                <a:cs typeface="Gill Sans"/>
              </a:rPr>
              <a:t>…</a:t>
            </a:r>
            <a:r>
              <a:rPr lang="en-CA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this way they know what you are working on</a:t>
            </a:r>
          </a:p>
          <a:p>
            <a:pPr marL="285750" indent="-285750" algn="just">
              <a:buFont typeface="Arial"/>
              <a:buChar char="•"/>
            </a:pPr>
            <a:endParaRPr lang="en-CA" sz="24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/>
              <a:buChar char="•"/>
            </a:pPr>
            <a:r>
              <a:rPr lang="en-CA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should prepare these documents with your supervisor</a:t>
            </a:r>
          </a:p>
          <a:p>
            <a:pPr marL="285750" indent="-285750" algn="just">
              <a:buFont typeface="Arial"/>
              <a:buChar char="•"/>
            </a:pPr>
            <a:endParaRPr lang="en-CA" sz="24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/>
              <a:buChar char="•"/>
            </a:pPr>
            <a:r>
              <a:rPr lang="en-CA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Questions?   Ask your Academic Advisor</a:t>
            </a:r>
          </a:p>
          <a:p>
            <a:pPr marL="285750" indent="-285750" algn="just">
              <a:buFont typeface="Arial"/>
              <a:buChar char="•"/>
            </a:pPr>
            <a:endParaRPr lang="en-CA" sz="28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/>
              <a:buChar char="•"/>
            </a:pPr>
            <a:endParaRPr lang="en-US" sz="28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686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9239" y="1683710"/>
            <a:ext cx="49601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During the actual meeting</a:t>
            </a:r>
            <a:r>
              <a:rPr lang="mr-IN" sz="2800" dirty="0">
                <a:solidFill>
                  <a:schemeClr val="accent1"/>
                </a:solidFill>
                <a:latin typeface="Calibri" panose="020F0502020204030204" pitchFamily="34" charset="0"/>
                <a:cs typeface="Gill Sans SemiBold"/>
              </a:rPr>
              <a:t>…</a:t>
            </a:r>
            <a:endParaRPr lang="en-CA" sz="28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26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8710" y="972820"/>
            <a:ext cx="873612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CA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 to the start of the meeting, the committee members discuss your progress </a:t>
            </a:r>
            <a:r>
              <a:rPr lang="en-CA" sz="2400" dirty="0">
                <a:solidFill>
                  <a:schemeClr val="accent1"/>
                </a:solidFill>
                <a:latin typeface="Calibri" panose="020F0502020204030204" pitchFamily="34" charset="0"/>
                <a:cs typeface="Gill Sans"/>
              </a:rPr>
              <a:t>-</a:t>
            </a:r>
            <a:r>
              <a:rPr lang="en-CA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you are not in the room - whether in person or virtual</a:t>
            </a:r>
          </a:p>
          <a:p>
            <a:pPr marL="285750" indent="-285750" algn="just">
              <a:buFont typeface="Arial"/>
              <a:buChar char="•"/>
            </a:pPr>
            <a:endParaRPr lang="en-CA" sz="24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/>
              <a:buChar char="•"/>
            </a:pPr>
            <a:r>
              <a:rPr lang="en-CA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then present your research project </a:t>
            </a:r>
            <a:r>
              <a:rPr lang="en-CA" sz="2400" dirty="0">
                <a:solidFill>
                  <a:schemeClr val="accent1"/>
                </a:solidFill>
                <a:latin typeface="Calibri" panose="020F0502020204030204" pitchFamily="34" charset="0"/>
                <a:cs typeface="Gill Sans"/>
              </a:rPr>
              <a:t>-</a:t>
            </a:r>
            <a:r>
              <a:rPr lang="en-CA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20-25 minutes</a:t>
            </a:r>
          </a:p>
          <a:p>
            <a:pPr marL="285750" indent="-285750" algn="just">
              <a:buFont typeface="Arial"/>
              <a:buChar char="•"/>
            </a:pPr>
            <a:endParaRPr lang="en-CA" sz="24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/>
              <a:buChar char="•"/>
            </a:pPr>
            <a:r>
              <a:rPr lang="en-CA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committee members ask you questions </a:t>
            </a:r>
            <a:r>
              <a:rPr lang="en-CA" sz="2400" dirty="0">
                <a:solidFill>
                  <a:schemeClr val="accent1"/>
                </a:solidFill>
                <a:latin typeface="Calibri" panose="020F0502020204030204" pitchFamily="34" charset="0"/>
                <a:cs typeface="Gill Sans"/>
              </a:rPr>
              <a:t>-</a:t>
            </a:r>
            <a:r>
              <a:rPr lang="en-CA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goal is to determine if you understand your project and can defend your ideas, to offer advice and encouragement</a:t>
            </a:r>
          </a:p>
          <a:p>
            <a:pPr marL="285750" indent="-285750" algn="just">
              <a:buFont typeface="Arial"/>
              <a:buChar char="•"/>
            </a:pPr>
            <a:endParaRPr lang="en-CA" sz="24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/>
              <a:buChar char="•"/>
            </a:pPr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Afterward, you again leave the room, and the committee discusses your performance &amp; what recommendations they will make</a:t>
            </a:r>
          </a:p>
        </p:txBody>
      </p:sp>
    </p:spTree>
    <p:extLst>
      <p:ext uri="{BB962C8B-B14F-4D97-AF65-F5344CB8AC3E}">
        <p14:creationId xmlns:p14="http://schemas.microsoft.com/office/powerpoint/2010/main" val="19688023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2222" y="1021899"/>
            <a:ext cx="873612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CA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Held </a:t>
            </a:r>
            <a:r>
              <a:rPr lang="en-CA" sz="2400" i="1" u="sng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annually</a:t>
            </a:r>
            <a:r>
              <a:rPr lang="en-CA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assess your progress</a:t>
            </a:r>
          </a:p>
          <a:p>
            <a:pPr marL="285750" indent="-285750" algn="just">
              <a:buFont typeface="Arial"/>
              <a:buChar char="•"/>
            </a:pPr>
            <a:endParaRPr lang="en-CA" sz="24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/>
              <a:buChar char="•"/>
            </a:pPr>
            <a:r>
              <a:rPr lang="en-CA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Comprised of your supervisor, your academic advisor, and two other faculty members with expertise in your project</a:t>
            </a:r>
          </a:p>
          <a:p>
            <a:pPr marL="285750" indent="-285750" algn="just">
              <a:buFont typeface="Arial"/>
              <a:buChar char="•"/>
            </a:pPr>
            <a:endParaRPr lang="en-CA" sz="24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/>
              <a:buChar char="•"/>
            </a:pPr>
            <a:r>
              <a:rPr lang="en-CA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 is to </a:t>
            </a:r>
            <a:r>
              <a:rPr lang="en-CA" sz="2400" u="sng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help</a:t>
            </a:r>
            <a:r>
              <a:rPr lang="en-CA" sz="2400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you, to follow your progress over time</a:t>
            </a:r>
          </a:p>
          <a:p>
            <a:pPr marL="285750" indent="-285750" algn="just">
              <a:buFont typeface="Arial"/>
              <a:buChar char="•"/>
            </a:pPr>
            <a:endParaRPr lang="en-CA" sz="24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/>
              <a:buChar char="•"/>
            </a:pPr>
            <a:r>
              <a:rPr lang="en-CA" sz="2400" dirty="0">
                <a:solidFill>
                  <a:srgbClr val="DCE6F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Grant permission to write thesis</a:t>
            </a:r>
            <a:endParaRPr lang="en-US" sz="2400" dirty="0">
              <a:solidFill>
                <a:srgbClr val="DCE6F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8802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3B1AB1-6191-AB49-B0E9-80364DCDA83E}"/>
              </a:ext>
            </a:extLst>
          </p:cNvPr>
          <p:cNvSpPr/>
          <p:nvPr/>
        </p:nvSpPr>
        <p:spPr>
          <a:xfrm>
            <a:off x="2286000" y="39179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COVID Modifications</a:t>
            </a:r>
            <a:endParaRPr lang="en-CA" sz="28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00FEA3-3E1F-C445-A7FE-C6D2418CF051}"/>
              </a:ext>
            </a:extLst>
          </p:cNvPr>
          <p:cNvSpPr/>
          <p:nvPr/>
        </p:nvSpPr>
        <p:spPr>
          <a:xfrm>
            <a:off x="218710" y="961889"/>
            <a:ext cx="873612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CA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Committee meetings can be held over Zoom </a:t>
            </a:r>
            <a:r>
              <a:rPr lang="en-CA" sz="2400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CA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person, as long as everyone follows the guidelines for their institution. The Academic Advisor should have this information, as Academic Advisors are institutionally based.</a:t>
            </a:r>
          </a:p>
          <a:p>
            <a:pPr marL="285750" indent="-285750" algn="just">
              <a:buFont typeface="Arial"/>
              <a:buChar char="•"/>
            </a:pPr>
            <a:endParaRPr lang="en-CA" sz="24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/>
              <a:buChar char="•"/>
            </a:pPr>
            <a:r>
              <a:rPr lang="en-CA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committee meetings held via Zoom:</a:t>
            </a:r>
          </a:p>
          <a:p>
            <a:pPr marL="742950" lvl="1" indent="-285750" algn="just">
              <a:buFont typeface="Arial"/>
              <a:buChar char="•"/>
            </a:pPr>
            <a:r>
              <a:rPr lang="en-CA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Academic Advisor or Supervisor is the host, which allows student to be placed in a ‘waiting room’ for the discussions before/after the committee meeting</a:t>
            </a:r>
          </a:p>
          <a:p>
            <a:pPr marL="742950" lvl="1" indent="-285750" algn="just">
              <a:buFont typeface="Arial"/>
              <a:buChar char="•"/>
            </a:pPr>
            <a:r>
              <a:rPr lang="en-CA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Meetings cannot be recorded</a:t>
            </a:r>
          </a:p>
          <a:p>
            <a:pPr marL="742950" lvl="1" indent="-285750" algn="just">
              <a:buFont typeface="Arial"/>
              <a:buChar char="•"/>
            </a:pPr>
            <a:r>
              <a:rPr lang="en-CA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Please confirm in advance that your </a:t>
            </a:r>
            <a:r>
              <a:rPr lang="en-CA" sz="20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wifi</a:t>
            </a:r>
            <a:r>
              <a:rPr lang="en-CA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connection is stable; if there are problems this needs to be dealt with BEFORE the committee meeting</a:t>
            </a:r>
          </a:p>
          <a:p>
            <a:pPr marL="285750" indent="-285750" algn="just">
              <a:buFont typeface="Arial"/>
              <a:buChar char="•"/>
            </a:pPr>
            <a:endParaRPr lang="en-CA" sz="24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/>
              <a:buChar char="•"/>
            </a:pPr>
            <a:endParaRPr lang="en-CA" sz="24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9882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185934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Tracking Forms</a:t>
            </a:r>
            <a:endParaRPr lang="en-CA" sz="28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4718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98523" y="56444"/>
            <a:ext cx="5360812" cy="674511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creen Shot 2017-01-08 at 2.21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523" y="141110"/>
            <a:ext cx="5149143" cy="66116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61453" y="3368372"/>
            <a:ext cx="3623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objectives - for upcoming time frame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32131" y="4964303"/>
            <a:ext cx="2886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progress </a:t>
            </a:r>
            <a:r>
              <a:rPr lang="mr-IN" i="1" dirty="0">
                <a:solidFill>
                  <a:srgbClr val="FF6600"/>
                </a:solidFill>
                <a:latin typeface="Calibri" panose="020F0502020204030204" pitchFamily="34" charset="0"/>
                <a:cs typeface="Gill Sans"/>
              </a:rPr>
              <a:t>–</a:t>
            </a:r>
            <a:r>
              <a:rPr lang="en-US" i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since last meeting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4656" y="1744836"/>
            <a:ext cx="18223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 about you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076023" y="2081657"/>
            <a:ext cx="987825" cy="370464"/>
          </a:xfrm>
          <a:prstGeom prst="straightConnector1">
            <a:avLst/>
          </a:prstGeom>
          <a:ln w="28575" cmpd="sng">
            <a:solidFill>
              <a:srgbClr val="FF6600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5097885" y="2804916"/>
            <a:ext cx="352795" cy="352795"/>
          </a:xfrm>
          <a:prstGeom prst="ellipse">
            <a:avLst/>
          </a:prstGeom>
          <a:noFill/>
          <a:ln w="28575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94771" y="5337262"/>
            <a:ext cx="12410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signature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068618" y="5638801"/>
            <a:ext cx="987825" cy="370464"/>
          </a:xfrm>
          <a:prstGeom prst="straightConnector1">
            <a:avLst/>
          </a:prstGeom>
          <a:ln w="28575" cmpd="sng">
            <a:solidFill>
              <a:srgbClr val="FF6600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7605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92899" y="56444"/>
            <a:ext cx="5360812" cy="674511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creen Shot 2017-01-08 at 2.09.4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" r="1120"/>
          <a:stretch/>
        </p:blipFill>
        <p:spPr>
          <a:xfrm>
            <a:off x="1971761" y="134054"/>
            <a:ext cx="5203088" cy="658989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138108" y="153018"/>
            <a:ext cx="6867784" cy="3584686"/>
            <a:chOff x="1138108" y="153018"/>
            <a:chExt cx="6867784" cy="3584686"/>
          </a:xfrm>
        </p:grpSpPr>
        <p:sp>
          <p:nvSpPr>
            <p:cNvPr id="8" name="TextBox 7"/>
            <p:cNvSpPr txBox="1"/>
            <p:nvPr/>
          </p:nvSpPr>
          <p:spPr>
            <a:xfrm>
              <a:off x="3145891" y="3368372"/>
              <a:ext cx="28543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>
                  <a:solidFill>
                    <a:srgbClr val="FF66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explanation of above ratings</a:t>
              </a:r>
            </a:p>
          </p:txBody>
        </p:sp>
        <p:pic>
          <p:nvPicPr>
            <p:cNvPr id="10" name="Picture 9" descr="Screen Shot 2017-01-08 at 2.09.40 PM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3" r="1120" b="82204"/>
            <a:stretch/>
          </p:blipFill>
          <p:spPr>
            <a:xfrm>
              <a:off x="1138108" y="153018"/>
              <a:ext cx="6867784" cy="15479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252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06411" y="56444"/>
            <a:ext cx="5360812" cy="674511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creen Shot 2017-01-08 at 2.09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094" y="126999"/>
            <a:ext cx="5247446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0997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9239" y="1683710"/>
            <a:ext cx="49601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 the actual meeting</a:t>
            </a:r>
            <a:r>
              <a:rPr lang="mr-IN" sz="2800" dirty="0">
                <a:solidFill>
                  <a:schemeClr val="accent1"/>
                </a:solidFill>
                <a:latin typeface="Calibri" panose="020F0502020204030204" pitchFamily="34" charset="0"/>
                <a:cs typeface="Gill Sans SemiBold"/>
              </a:rPr>
              <a:t>…</a:t>
            </a:r>
            <a:endParaRPr lang="en-CA" sz="28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565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4257" y="1118147"/>
            <a:ext cx="882099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CA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important goal of the division is to ensure that </a:t>
            </a:r>
            <a:r>
              <a:rPr lang="en-CA" sz="2400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en-US" sz="2400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graduate students are successful</a:t>
            </a:r>
          </a:p>
          <a:p>
            <a:pPr algn="just"/>
            <a:endParaRPr lang="en-US" sz="24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24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Tracking your progress is one important way to ensure your success</a:t>
            </a:r>
          </a:p>
          <a:p>
            <a:pPr algn="just"/>
            <a:endParaRPr lang="en-US" sz="24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24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is a formal process mandated </a:t>
            </a:r>
            <a:r>
              <a:rPr lang="en-US" sz="2400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McGill University Faculty of Graduate and Postdoctoral Studies (GPS)</a:t>
            </a:r>
          </a:p>
          <a:p>
            <a:pPr algn="just"/>
            <a:endParaRPr lang="en-CA" sz="24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4070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9783" y="495147"/>
            <a:ext cx="83384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sz="2400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Academic Advisor will write up the minutes to describe what happened at the committee meeting</a:t>
            </a:r>
          </a:p>
          <a:p>
            <a:pPr algn="just"/>
            <a:endParaRPr lang="en-US" sz="2400" i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/>
              <a:buChar char="•"/>
            </a:pPr>
            <a:r>
              <a:rPr lang="en-US" sz="2400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minutes as well as the completed tracking forms will be sent </a:t>
            </a:r>
            <a:r>
              <a:rPr lang="en-US" sz="2400" b="1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the Academic Advisor</a:t>
            </a:r>
            <a:r>
              <a:rPr lang="en-US" sz="2400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en-US" sz="2400" i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ExMed</a:t>
            </a:r>
            <a:r>
              <a:rPr lang="en-US" sz="2400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the student, and the committee members</a:t>
            </a:r>
          </a:p>
          <a:p>
            <a:pPr marL="285750" indent="-285750" algn="just">
              <a:buFont typeface="Arial"/>
              <a:buChar char="•"/>
            </a:pPr>
            <a:endParaRPr lang="en-US" sz="2400" i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/>
              <a:buChar char="•"/>
            </a:pPr>
            <a:r>
              <a:rPr lang="en-US" sz="2400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are then uploaded onto </a:t>
            </a:r>
            <a:r>
              <a:rPr lang="en-US" sz="2400" i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myProgress</a:t>
            </a:r>
            <a:r>
              <a:rPr lang="en-US" sz="2400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(by </a:t>
            </a:r>
            <a:r>
              <a:rPr lang="en-US" sz="2400" i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ExMed</a:t>
            </a:r>
            <a:r>
              <a:rPr lang="en-US" sz="2400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as part of the milestones required to track your progress through your degree program</a:t>
            </a:r>
          </a:p>
        </p:txBody>
      </p:sp>
    </p:spTree>
    <p:extLst>
      <p:ext uri="{BB962C8B-B14F-4D97-AF65-F5344CB8AC3E}">
        <p14:creationId xmlns:p14="http://schemas.microsoft.com/office/powerpoint/2010/main" val="7836516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7BA6C9-6654-3E42-B218-A18BDF25F842}"/>
              </a:ext>
            </a:extLst>
          </p:cNvPr>
          <p:cNvSpPr/>
          <p:nvPr/>
        </p:nvSpPr>
        <p:spPr>
          <a:xfrm>
            <a:off x="2099239" y="1683710"/>
            <a:ext cx="49601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since 2022</a:t>
            </a:r>
          </a:p>
        </p:txBody>
      </p:sp>
    </p:spTree>
    <p:extLst>
      <p:ext uri="{BB962C8B-B14F-4D97-AF65-F5344CB8AC3E}">
        <p14:creationId xmlns:p14="http://schemas.microsoft.com/office/powerpoint/2010/main" val="26719348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AD8E816-1C48-0048-A6ED-954D2AB3F81B}"/>
              </a:ext>
            </a:extLst>
          </p:cNvPr>
          <p:cNvSpPr txBox="1"/>
          <p:nvPr/>
        </p:nvSpPr>
        <p:spPr>
          <a:xfrm>
            <a:off x="395786" y="306625"/>
            <a:ext cx="8352431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sz="2400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400" b="1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oral comprehensive exam</a:t>
            </a:r>
            <a:r>
              <a:rPr lang="en-US" sz="2400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PhD students has been revised and is now more formal with distinct areas of assessment.  For detailed information, please visit:</a:t>
            </a:r>
          </a:p>
          <a:p>
            <a:pPr marL="742950" lvl="1" indent="-285750" algn="just">
              <a:buFont typeface="Arial"/>
              <a:buChar char="•"/>
            </a:pPr>
            <a:r>
              <a:rPr lang="en-US" sz="2000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2000" i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www.mcgill.ca</a:t>
            </a:r>
            <a:r>
              <a:rPr lang="en-US" sz="2000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000" i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expmed</a:t>
            </a:r>
            <a:r>
              <a:rPr lang="en-US" sz="2000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/graduate-studies/oral-comprehensive-exam</a:t>
            </a:r>
          </a:p>
          <a:p>
            <a:pPr marL="285750" indent="-285750" algn="just">
              <a:buFont typeface="Arial"/>
              <a:buChar char="•"/>
            </a:pPr>
            <a:endParaRPr lang="en-US" sz="1400" i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/>
              <a:buChar char="•"/>
            </a:pPr>
            <a:r>
              <a:rPr lang="en-US" sz="2400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ability to </a:t>
            </a:r>
            <a:r>
              <a:rPr lang="en-US" sz="2400" b="1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fast-track</a:t>
            </a:r>
            <a:r>
              <a:rPr lang="en-US" sz="2400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MSc to PhD is linked to passing the oral comprehensive exam prior to completing 4 semesters in the MSc program.  For detailed information, please visit:</a:t>
            </a:r>
          </a:p>
          <a:p>
            <a:pPr marL="742950" lvl="1" indent="-285750" algn="just">
              <a:buFont typeface="Arial"/>
              <a:buChar char="•"/>
            </a:pPr>
            <a:r>
              <a:rPr lang="en-US" sz="2000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2000" i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www.mcgill.ca</a:t>
            </a:r>
            <a:r>
              <a:rPr lang="en-US" sz="2000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000" i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expmed</a:t>
            </a:r>
            <a:r>
              <a:rPr lang="en-US" sz="2000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/graduate-studies/fast-tracking</a:t>
            </a:r>
          </a:p>
          <a:p>
            <a:pPr marL="285750" indent="-285750" algn="just">
              <a:buFont typeface="Arial"/>
              <a:buChar char="•"/>
            </a:pPr>
            <a:endParaRPr lang="en-US" sz="1400" i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/>
              <a:buChar char="•"/>
            </a:pPr>
            <a:r>
              <a:rPr lang="en-US" sz="2400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can find Timelines for all graduate programs in </a:t>
            </a:r>
            <a:r>
              <a:rPr lang="en-US" sz="2400" i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ExMed</a:t>
            </a:r>
            <a:r>
              <a:rPr lang="en-US" sz="2400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here: https://</a:t>
            </a:r>
            <a:r>
              <a:rPr lang="en-US" sz="2400" i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www.mcgill.ca</a:t>
            </a:r>
            <a:r>
              <a:rPr lang="en-US" sz="2400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400" i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expmed</a:t>
            </a:r>
            <a:r>
              <a:rPr lang="en-US" sz="2400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/forms</a:t>
            </a:r>
          </a:p>
          <a:p>
            <a:pPr marL="285750" indent="-285750" algn="just">
              <a:buFont typeface="Arial"/>
              <a:buChar char="•"/>
            </a:pPr>
            <a:endParaRPr lang="en-US" sz="1400" i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/>
              <a:buChar char="•"/>
            </a:pPr>
            <a:r>
              <a:rPr lang="en-US" sz="2400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Email me with any questions!  </a:t>
            </a:r>
            <a:r>
              <a:rPr lang="en-US" sz="2400" i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elizabeth.fixman@mcgill.ca</a:t>
            </a:r>
            <a:endParaRPr lang="en-US" sz="2400" i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D108AB-2293-474C-8324-8C891D926756}"/>
              </a:ext>
            </a:extLst>
          </p:cNvPr>
          <p:cNvSpPr txBox="1"/>
          <p:nvPr/>
        </p:nvSpPr>
        <p:spPr>
          <a:xfrm>
            <a:off x="170595" y="5823135"/>
            <a:ext cx="88096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CA" sz="1800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**Please note that two options for the oral comprehensive exam and fast-tracking are available to students enrolled prior to Fall 2022.  However, for students enrolled from this point forward, the updated versions must be followed.</a:t>
            </a:r>
            <a:endParaRPr lang="en-US" sz="1800" b="1" i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1074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61891" y="1859340"/>
            <a:ext cx="561578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Tracking Forms and Committee Meetings:</a:t>
            </a:r>
          </a:p>
          <a:p>
            <a:pPr algn="ctr"/>
            <a:endParaRPr lang="en-US" sz="28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must I?</a:t>
            </a:r>
            <a:endParaRPr lang="en-CA" sz="28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4992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7566" y="822345"/>
            <a:ext cx="88321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sz="2400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give you access to faculty members who are interested in your project and who can give you guidance</a:t>
            </a:r>
          </a:p>
          <a:p>
            <a:pPr marL="285750" indent="-285750" algn="just">
              <a:buFont typeface="Arial"/>
              <a:buChar char="•"/>
            </a:pPr>
            <a:endParaRPr lang="en-US" sz="2400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/>
              <a:buChar char="•"/>
            </a:pPr>
            <a:r>
              <a:rPr lang="en-CA" sz="2400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provide a formal review of your progress </a:t>
            </a:r>
            <a:r>
              <a:rPr lang="mr-IN" sz="2400" dirty="0">
                <a:solidFill>
                  <a:srgbClr val="4F81BD"/>
                </a:solidFill>
                <a:latin typeface="Calibri" panose="020F0502020204030204" pitchFamily="34" charset="0"/>
                <a:cs typeface="Gill Sans"/>
              </a:rPr>
              <a:t>–</a:t>
            </a:r>
            <a:r>
              <a:rPr lang="en-CA" sz="2400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which might seem ‘painful’ or a waste of time, but is valuable - especially to the unorganized, whether it is the student or the supervisor</a:t>
            </a:r>
          </a:p>
          <a:p>
            <a:pPr marL="285750" indent="-285750" algn="just">
              <a:buFont typeface="Arial"/>
              <a:buChar char="•"/>
            </a:pPr>
            <a:endParaRPr lang="en-CA" sz="2400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/>
              <a:buChar char="•"/>
            </a:pPr>
            <a:r>
              <a:rPr lang="en-CA" sz="2400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ensure that you stay on track to complete your degree in a reasonable amount of time</a:t>
            </a:r>
          </a:p>
          <a:p>
            <a:pPr marL="285750" indent="-285750" algn="just">
              <a:buFont typeface="Arial"/>
              <a:buChar char="•"/>
            </a:pPr>
            <a:endParaRPr lang="en-CA" sz="2400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/>
              <a:buChar char="•"/>
            </a:pPr>
            <a:r>
              <a:rPr lang="en-CA" sz="2400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case of conflict, the tracking forms and committee meeting minutes can protect both the student and the supervisor</a:t>
            </a:r>
          </a:p>
        </p:txBody>
      </p:sp>
    </p:spTree>
    <p:extLst>
      <p:ext uri="{BB962C8B-B14F-4D97-AF65-F5344CB8AC3E}">
        <p14:creationId xmlns:p14="http://schemas.microsoft.com/office/powerpoint/2010/main" val="32288063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DA8749F-36FD-0348-ABC8-81EB0D77D691}"/>
              </a:ext>
            </a:extLst>
          </p:cNvPr>
          <p:cNvSpPr txBox="1"/>
          <p:nvPr/>
        </p:nvSpPr>
        <p:spPr>
          <a:xfrm>
            <a:off x="637308" y="665018"/>
            <a:ext cx="3506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there are problems…</a:t>
            </a:r>
            <a:endParaRPr lang="en-US" sz="2800" dirty="0"/>
          </a:p>
        </p:txBody>
      </p:sp>
      <p:pic>
        <p:nvPicPr>
          <p:cNvPr id="6" name="Picture 5" descr="A graph of a person with text&#10;&#10;Description automatically generated with medium confidence">
            <a:extLst>
              <a:ext uri="{FF2B5EF4-FFF2-40B4-BE49-F238E27FC236}">
                <a16:creationId xmlns:a16="http://schemas.microsoft.com/office/drawing/2014/main" id="{290A5101-9C4B-9F41-A015-D68EFA2B0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555" y="1593849"/>
            <a:ext cx="6388757" cy="42250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36D370-FCB2-7449-978E-371FE09FE1EA}"/>
              </a:ext>
            </a:extLst>
          </p:cNvPr>
          <p:cNvSpPr txBox="1"/>
          <p:nvPr/>
        </p:nvSpPr>
        <p:spPr>
          <a:xfrm>
            <a:off x="637308" y="6331527"/>
            <a:ext cx="630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https://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www.mcgill.ca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expmed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/policies/conflict-resolution-policy</a:t>
            </a:r>
          </a:p>
        </p:txBody>
      </p:sp>
    </p:spTree>
    <p:extLst>
      <p:ext uri="{BB962C8B-B14F-4D97-AF65-F5344CB8AC3E}">
        <p14:creationId xmlns:p14="http://schemas.microsoft.com/office/powerpoint/2010/main" val="5068121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7-01-09 at 1.59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58" y="366091"/>
            <a:ext cx="8001000" cy="3733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0785" y="4535944"/>
            <a:ext cx="88208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CA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While you are navigating your way through course requirements, settling into your host lab, completing applicable certificates and training, and starting your experiments, you should consider that the </a:t>
            </a:r>
            <a:r>
              <a:rPr lang="en-CA" sz="2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ExMed</a:t>
            </a:r>
            <a:r>
              <a:rPr lang="en-CA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Division and your Academic Advisor want you to succeed and are a valuable source of support</a:t>
            </a:r>
          </a:p>
        </p:txBody>
      </p:sp>
    </p:spTree>
    <p:extLst>
      <p:ext uri="{BB962C8B-B14F-4D97-AF65-F5344CB8AC3E}">
        <p14:creationId xmlns:p14="http://schemas.microsoft.com/office/powerpoint/2010/main" val="36816041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8-09-12 at 2.18.17 PM.png">
            <a:extLst>
              <a:ext uri="{FF2B5EF4-FFF2-40B4-BE49-F238E27FC236}">
                <a16:creationId xmlns:a16="http://schemas.microsoft.com/office/drawing/2014/main" id="{B056A3C9-335C-4B40-AFEA-5E774408CF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735" y="186929"/>
            <a:ext cx="5323239" cy="1147983"/>
          </a:xfrm>
          <a:prstGeom prst="rect">
            <a:avLst/>
          </a:prstGeom>
        </p:spPr>
      </p:pic>
      <p:pic>
        <p:nvPicPr>
          <p:cNvPr id="6" name="Picture 5" descr="Screen Shot 2020-09-16 at 10.03.19 AM.png">
            <a:extLst>
              <a:ext uri="{FF2B5EF4-FFF2-40B4-BE49-F238E27FC236}">
                <a16:creationId xmlns:a16="http://schemas.microsoft.com/office/drawing/2014/main" id="{8A1B2524-948E-0B4E-BDC3-CCC67BD0DF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090" y="1152422"/>
            <a:ext cx="4619898" cy="5485577"/>
          </a:xfrm>
          <a:prstGeom prst="rect">
            <a:avLst/>
          </a:prstGeom>
          <a:ln w="76200" cmpd="sng">
            <a:solidFill>
              <a:srgbClr val="C4BD97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1CEF1D9-9CB7-9645-9B49-3A797F67FE48}"/>
              </a:ext>
            </a:extLst>
          </p:cNvPr>
          <p:cNvSpPr/>
          <p:nvPr/>
        </p:nvSpPr>
        <p:spPr>
          <a:xfrm>
            <a:off x="5547973" y="6532828"/>
            <a:ext cx="3031599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CA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CA" sz="14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www.mcgill.ca</a:t>
            </a:r>
            <a:r>
              <a:rPr lang="en-CA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CA" sz="14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expmed</a:t>
            </a:r>
            <a:r>
              <a:rPr lang="en-CA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/forms</a:t>
            </a:r>
            <a:endParaRPr lang="en-US" sz="14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0373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61891" y="1859340"/>
            <a:ext cx="56157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Thank-you!</a:t>
            </a:r>
            <a:endParaRPr lang="en-CA" sz="28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212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09432" y="1127809"/>
            <a:ext cx="43251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does this really mean?</a:t>
            </a:r>
            <a:endParaRPr lang="en-US" sz="28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126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0772" y="200344"/>
            <a:ext cx="8536645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Within two months of starting</a:t>
            </a:r>
            <a:r>
              <a:rPr lang="mr-IN" sz="2400" dirty="0">
                <a:solidFill>
                  <a:schemeClr val="accent1"/>
                </a:solidFill>
                <a:latin typeface="Calibri" panose="020F0502020204030204" pitchFamily="34" charset="0"/>
                <a:cs typeface="Gill Sans SemiBold"/>
              </a:rPr>
              <a:t>…</a:t>
            </a:r>
            <a:endParaRPr lang="en-CA" sz="24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CA" sz="24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CA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and your supervisor need to provide the </a:t>
            </a:r>
            <a:r>
              <a:rPr lang="en-CA" sz="2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ExMed</a:t>
            </a:r>
            <a:r>
              <a:rPr lang="en-CA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Division with three documents:</a:t>
            </a:r>
          </a:p>
          <a:p>
            <a:pPr algn="just"/>
            <a:endParaRPr lang="en-CA" sz="14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rabicPeriod"/>
            </a:pPr>
            <a:r>
              <a:rPr lang="en-CA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Tracking form page 1, detailing objectives for upcoming 9-12 months</a:t>
            </a:r>
          </a:p>
          <a:p>
            <a:pPr marL="514350" indent="-514350" algn="just">
              <a:buAutoNum type="arabicPeriod"/>
            </a:pPr>
            <a:r>
              <a:rPr lang="en-CA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Composition of thesis committee form</a:t>
            </a:r>
          </a:p>
          <a:p>
            <a:pPr marL="514350" indent="-514350" algn="just">
              <a:buAutoNum type="arabicPeriod"/>
            </a:pPr>
            <a:r>
              <a:rPr lang="en-CA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Letter of understanding form</a:t>
            </a:r>
          </a:p>
          <a:p>
            <a:pPr marL="514350" indent="-514350" algn="just">
              <a:buAutoNum type="arabicPeriod"/>
            </a:pPr>
            <a:endParaRPr lang="en-CA" sz="28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CA" sz="2000" i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CA" sz="2000" i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CA" sz="2400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**this is an absolute requirement and if not completed, is equivalent to a failure on a formal committee meeting</a:t>
            </a:r>
            <a:endParaRPr lang="en-US" sz="2400" i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0AB1FC-6B7F-6A4E-9897-B3D4BCFAEACE}"/>
              </a:ext>
            </a:extLst>
          </p:cNvPr>
          <p:cNvSpPr/>
          <p:nvPr/>
        </p:nvSpPr>
        <p:spPr>
          <a:xfrm>
            <a:off x="222069" y="3026678"/>
            <a:ext cx="8739051" cy="62701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CA" sz="2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should take the lead on making sure this is done by the deadline!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719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967428" y="108080"/>
            <a:ext cx="5209143" cy="6669360"/>
            <a:chOff x="205202" y="94320"/>
            <a:chExt cx="5209143" cy="6669360"/>
          </a:xfrm>
        </p:grpSpPr>
        <p:pic>
          <p:nvPicPr>
            <p:cNvPr id="5" name="Picture 4" descr="Screen Shot 2017-01-08 at 1.43.48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202" y="94320"/>
              <a:ext cx="5209143" cy="6669360"/>
            </a:xfrm>
            <a:prstGeom prst="rect">
              <a:avLst/>
            </a:prstGeom>
          </p:spPr>
        </p:pic>
        <p:cxnSp>
          <p:nvCxnSpPr>
            <p:cNvPr id="6" name="Straight Arrow Connector 5"/>
            <p:cNvCxnSpPr/>
            <p:nvPr/>
          </p:nvCxnSpPr>
          <p:spPr>
            <a:xfrm>
              <a:off x="429448" y="2859688"/>
              <a:ext cx="374623" cy="0"/>
            </a:xfrm>
            <a:prstGeom prst="straightConnector1">
              <a:avLst/>
            </a:prstGeom>
            <a:ln>
              <a:solidFill>
                <a:srgbClr val="FF66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84656" y="1744836"/>
            <a:ext cx="18223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 about you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167464" y="2042468"/>
            <a:ext cx="987825" cy="370464"/>
          </a:xfrm>
          <a:prstGeom prst="straightConnector1">
            <a:avLst/>
          </a:prstGeom>
          <a:ln w="28575" cmpd="sng">
            <a:solidFill>
              <a:srgbClr val="FF6600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94771" y="5245821"/>
            <a:ext cx="12410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signature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186185" y="5573486"/>
            <a:ext cx="987825" cy="370464"/>
          </a:xfrm>
          <a:prstGeom prst="straightConnector1">
            <a:avLst/>
          </a:prstGeom>
          <a:ln w="28575" cmpd="sng">
            <a:solidFill>
              <a:srgbClr val="FF6600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Screen Shot 2017-01-08 at 1.43.48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" t="40462" r="3267" b="42016"/>
          <a:stretch/>
        </p:blipFill>
        <p:spPr>
          <a:xfrm>
            <a:off x="418112" y="2750687"/>
            <a:ext cx="8352928" cy="20058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35308" y="3769129"/>
            <a:ext cx="5927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be filled out with supervisor within 2 months of start date</a:t>
            </a:r>
          </a:p>
        </p:txBody>
      </p:sp>
      <p:sp>
        <p:nvSpPr>
          <p:cNvPr id="16" name="Oval 15"/>
          <p:cNvSpPr/>
          <p:nvPr/>
        </p:nvSpPr>
        <p:spPr>
          <a:xfrm>
            <a:off x="5501045" y="2784760"/>
            <a:ext cx="480068" cy="480068"/>
          </a:xfrm>
          <a:prstGeom prst="ellipse">
            <a:avLst/>
          </a:prstGeom>
          <a:noFill/>
          <a:ln w="28575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212D063-EF5D-A74A-8A7F-D1709B5A7C74}"/>
              </a:ext>
            </a:extLst>
          </p:cNvPr>
          <p:cNvCxnSpPr>
            <a:cxnSpLocks/>
          </p:cNvCxnSpPr>
          <p:nvPr/>
        </p:nvCxnSpPr>
        <p:spPr>
          <a:xfrm>
            <a:off x="365763" y="2878840"/>
            <a:ext cx="779334" cy="0"/>
          </a:xfrm>
          <a:prstGeom prst="straightConnector1">
            <a:avLst/>
          </a:prstGeom>
          <a:ln w="28575" cmpd="sng">
            <a:solidFill>
              <a:srgbClr val="FF6600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0071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120261" y="56444"/>
            <a:ext cx="4955063" cy="67451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omposition_of_thesis_and_oral_committees_-_revised_5-kc_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49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1105B53-7010-764D-910F-42D0CF9FADF6}"/>
              </a:ext>
            </a:extLst>
          </p:cNvPr>
          <p:cNvSpPr txBox="1"/>
          <p:nvPr/>
        </p:nvSpPr>
        <p:spPr>
          <a:xfrm>
            <a:off x="748941" y="931885"/>
            <a:ext cx="7661189" cy="461665"/>
          </a:xfrm>
          <a:prstGeom prst="rect">
            <a:avLst/>
          </a:prstGeom>
          <a:noFill/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sz="2400" b="1" dirty="0">
                <a:solidFill>
                  <a:srgbClr val="0070C0"/>
                </a:solidFill>
              </a:rPr>
              <a:t>Who?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F11BF6-E1CE-0346-A268-46AA487C4A85}"/>
              </a:ext>
            </a:extLst>
          </p:cNvPr>
          <p:cNvSpPr txBox="1"/>
          <p:nvPr/>
        </p:nvSpPr>
        <p:spPr>
          <a:xfrm>
            <a:off x="748939" y="4078689"/>
            <a:ext cx="76611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CA" sz="2400" dirty="0"/>
              <a:t>Graduate Progress Tracking Report form</a:t>
            </a:r>
          </a:p>
          <a:p>
            <a:pPr marL="457200" indent="-457200">
              <a:buAutoNum type="arabicPeriod"/>
            </a:pPr>
            <a:r>
              <a:rPr lang="en-CA" sz="2400" dirty="0"/>
              <a:t>Composition of Thesis and Comprehensive Committees form</a:t>
            </a:r>
          </a:p>
          <a:p>
            <a:pPr marL="457200" indent="-457200">
              <a:buAutoNum type="arabicPeriod"/>
            </a:pPr>
            <a:r>
              <a:rPr lang="en-CA" sz="2400" dirty="0"/>
              <a:t>Letter of Understanding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1F535C-1C3E-754F-B4DC-2FE2AC47EDCC}"/>
              </a:ext>
            </a:extLst>
          </p:cNvPr>
          <p:cNvSpPr txBox="1"/>
          <p:nvPr/>
        </p:nvSpPr>
        <p:spPr>
          <a:xfrm>
            <a:off x="748940" y="3532930"/>
            <a:ext cx="7661189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CA" sz="2400" b="1" dirty="0">
                <a:solidFill>
                  <a:srgbClr val="0070C0"/>
                </a:solidFill>
              </a:rPr>
              <a:t>What?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46ECBD-E578-F24C-B12D-FB6683259C77}"/>
              </a:ext>
            </a:extLst>
          </p:cNvPr>
          <p:cNvSpPr txBox="1"/>
          <p:nvPr/>
        </p:nvSpPr>
        <p:spPr>
          <a:xfrm>
            <a:off x="748941" y="1447577"/>
            <a:ext cx="7661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All MSc and PhD students in the Division of Experimental Medicine.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E973D3-FEB2-464C-80FE-EAA9BA071531}"/>
              </a:ext>
            </a:extLst>
          </p:cNvPr>
          <p:cNvSpPr txBox="1"/>
          <p:nvPr/>
        </p:nvSpPr>
        <p:spPr>
          <a:xfrm>
            <a:off x="748940" y="2412071"/>
            <a:ext cx="7661189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CA" sz="2400" b="1" dirty="0">
                <a:solidFill>
                  <a:srgbClr val="0070C0"/>
                </a:solidFill>
              </a:rPr>
              <a:t>When?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300581-5C56-DE4B-A807-663798B5443E}"/>
              </a:ext>
            </a:extLst>
          </p:cNvPr>
          <p:cNvSpPr txBox="1"/>
          <p:nvPr/>
        </p:nvSpPr>
        <p:spPr>
          <a:xfrm>
            <a:off x="748939" y="2966068"/>
            <a:ext cx="7661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October 31, 2022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C228B2-0B15-2B47-AD0D-4B8000A17914}"/>
              </a:ext>
            </a:extLst>
          </p:cNvPr>
          <p:cNvSpPr txBox="1"/>
          <p:nvPr/>
        </p:nvSpPr>
        <p:spPr>
          <a:xfrm>
            <a:off x="266131" y="5973256"/>
            <a:ext cx="84820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CA" sz="1800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**Please look for an email that you have each received from </a:t>
            </a:r>
            <a:r>
              <a:rPr lang="en-CA" sz="1800" i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ExMed</a:t>
            </a:r>
            <a:r>
              <a:rPr lang="en-CA" sz="1800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the subject </a:t>
            </a:r>
            <a:r>
              <a:rPr lang="en-CA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line:</a:t>
            </a:r>
          </a:p>
          <a:p>
            <a:pPr algn="just"/>
            <a:r>
              <a:rPr lang="en-CA" b="1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Notification: Initial Meeting</a:t>
            </a:r>
            <a:endParaRPr lang="en-US" sz="1800" b="1" i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952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ABCA6F-1AA0-3246-AE23-FA1646B74CD8}"/>
              </a:ext>
            </a:extLst>
          </p:cNvPr>
          <p:cNvSpPr/>
          <p:nvPr/>
        </p:nvSpPr>
        <p:spPr>
          <a:xfrm>
            <a:off x="179742" y="1434690"/>
            <a:ext cx="67396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CA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Graduate Progress Tracking Report form (***only page 1***)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DD4A33-4500-EF4D-B10B-0ABC1A252E49}"/>
              </a:ext>
            </a:extLst>
          </p:cNvPr>
          <p:cNvSpPr/>
          <p:nvPr/>
        </p:nvSpPr>
        <p:spPr>
          <a:xfrm>
            <a:off x="152445" y="1839885"/>
            <a:ext cx="88454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Set the objectives and agree on the timeline for the research to be performed in the context of the student’s graduate program.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996C4E3-0155-524E-AE8E-B3B987F09915}"/>
              </a:ext>
            </a:extLst>
          </p:cNvPr>
          <p:cNvGrpSpPr/>
          <p:nvPr/>
        </p:nvGrpSpPr>
        <p:grpSpPr>
          <a:xfrm>
            <a:off x="179741" y="3328251"/>
            <a:ext cx="2743201" cy="369332"/>
            <a:chOff x="1403670" y="1945038"/>
            <a:chExt cx="2743201" cy="36933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BF00559-6B3D-A64B-A74C-1DF459E9C558}"/>
                </a:ext>
              </a:extLst>
            </p:cNvPr>
            <p:cNvSpPr/>
            <p:nvPr/>
          </p:nvSpPr>
          <p:spPr>
            <a:xfrm>
              <a:off x="1403670" y="1945038"/>
              <a:ext cx="274320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CA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Information about you</a:t>
              </a:r>
              <a:endPara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A291CC4-A378-D748-96AB-BE1D4F1AC8A6}"/>
                </a:ext>
              </a:extLst>
            </p:cNvPr>
            <p:cNvCxnSpPr/>
            <p:nvPr/>
          </p:nvCxnSpPr>
          <p:spPr>
            <a:xfrm flipV="1">
              <a:off x="1572690" y="2301740"/>
              <a:ext cx="2341984" cy="933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9C145D0-96A1-164E-9C4F-4901F5C7DB2A}"/>
              </a:ext>
            </a:extLst>
          </p:cNvPr>
          <p:cNvGrpSpPr/>
          <p:nvPr/>
        </p:nvGrpSpPr>
        <p:grpSpPr>
          <a:xfrm>
            <a:off x="2859765" y="2971605"/>
            <a:ext cx="6130791" cy="1150019"/>
            <a:chOff x="3684619" y="1945336"/>
            <a:chExt cx="7362825" cy="138112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611CEE6-98D9-5241-8E51-1AB1A7625B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84619" y="1945336"/>
              <a:ext cx="7362825" cy="1381125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9C4BAD7-5633-0A43-9E52-06F3C04C39C5}"/>
                </a:ext>
              </a:extLst>
            </p:cNvPr>
            <p:cNvSpPr/>
            <p:nvPr/>
          </p:nvSpPr>
          <p:spPr>
            <a:xfrm>
              <a:off x="7150356" y="2407001"/>
              <a:ext cx="342126" cy="298877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3024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7223</TotalTime>
  <Words>1438</Words>
  <Application>Microsoft Macintosh PowerPoint</Application>
  <PresentationFormat>On-screen Show (4:3)</PresentationFormat>
  <Paragraphs>161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McGill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Fixman</dc:creator>
  <cp:lastModifiedBy>Elizabeth Fixman, Dr.</cp:lastModifiedBy>
  <cp:revision>122</cp:revision>
  <cp:lastPrinted>2021-09-24T13:54:17Z</cp:lastPrinted>
  <dcterms:created xsi:type="dcterms:W3CDTF">2017-01-08T17:13:55Z</dcterms:created>
  <dcterms:modified xsi:type="dcterms:W3CDTF">2023-09-19T16:09:46Z</dcterms:modified>
</cp:coreProperties>
</file>