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roxima Nova" panose="02000506030000020004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g/9YkjIgZ4McvUv5wCC7qN5Emv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237AC-8E18-49A2-B275-DF9347BDFDB5}">
  <a:tblStyle styleId="{55F237AC-8E18-49A2-B275-DF9347BDFDB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/>
    <p:restoredTop sz="87243"/>
  </p:normalViewPr>
  <p:slideViewPr>
    <p:cSldViewPr snapToGrid="0">
      <p:cViewPr varScale="1">
        <p:scale>
          <a:sx n="86" d="100"/>
          <a:sy n="86" d="100"/>
        </p:scale>
        <p:origin x="24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Fb: EMGSS, Twitter: McGillEMGSS, IG: social.emgss and LinkedIn: EMGSS</a:t>
            </a:r>
            <a:endParaRPr/>
          </a:p>
        </p:txBody>
      </p:sp>
      <p:sp>
        <p:nvSpPr>
          <p:cNvPr id="215" name="Google Shape;21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525252"/>
                </a:solidFill>
              </a:rPr>
              <a:t>(daily unit operations, program information, admissions, course requirements, registration, </a:t>
            </a:r>
            <a:r>
              <a:rPr lang="en-US" sz="1200" b="1" dirty="0" err="1">
                <a:solidFill>
                  <a:srgbClr val="525252"/>
                </a:solidFill>
              </a:rPr>
              <a:t>etc</a:t>
            </a:r>
            <a:endParaRPr dirty="0"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25252"/>
                </a:solidFill>
              </a:rPr>
              <a:t>(daily unit operations, program information, admissions, course requirements, registration, etc</a:t>
            </a:r>
            <a:endParaRPr/>
          </a:p>
        </p:txBody>
      </p:sp>
      <p:sp>
        <p:nvSpPr>
          <p:cNvPr id="124" name="Google Shape;1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25252"/>
                </a:solidFill>
              </a:rPr>
              <a:t>(daily unit operations, program information, admissions, course requirements, registration, etc</a:t>
            </a:r>
            <a:endParaRPr/>
          </a:p>
        </p:txBody>
      </p:sp>
      <p:sp>
        <p:nvSpPr>
          <p:cNvPr id="155" name="Google Shape;1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gill.ca/expmed/funding-and-awards/internal-awards/travel-award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mgss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instagram.com/social.emgss/?hl=e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cGillEMGSS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EMGSS/" TargetMode="Externa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cgill.ca/expmed/thesis-submission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gill.ca/expmed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gill.ca/expmed/graduate-studies/cours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cgill.ca/gps/myprogres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-1240155" y="1475612"/>
            <a:ext cx="14935200" cy="216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ct val="100000"/>
              <a:buFont typeface="Arial"/>
              <a:buNone/>
            </a:pPr>
            <a:r>
              <a:rPr lang="en-US" sz="22100" b="1" i="0" u="none" strike="noStrike" cap="non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rPr>
              <a:t>orientation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666750" y="1791605"/>
            <a:ext cx="10858499" cy="112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en-US" sz="6600" b="1">
                <a:latin typeface="Arial"/>
                <a:ea typeface="Arial"/>
                <a:cs typeface="Arial"/>
                <a:sym typeface="Arial"/>
              </a:rPr>
              <a:t>New Student Orientation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67846" y="3429000"/>
            <a:ext cx="3456306" cy="58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An event by: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8612659" y="6135148"/>
            <a:ext cx="3121137" cy="58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20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pic>
        <p:nvPicPr>
          <p:cNvPr id="92" name="Google Shape;92;p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777" y="3974530"/>
            <a:ext cx="4027705" cy="171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 r="3918"/>
          <a:stretch/>
        </p:blipFill>
        <p:spPr>
          <a:xfrm>
            <a:off x="150285" y="4035017"/>
            <a:ext cx="6581608" cy="15647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"/>
          <p:cNvCxnSpPr/>
          <p:nvPr/>
        </p:nvCxnSpPr>
        <p:spPr>
          <a:xfrm>
            <a:off x="7068777" y="3793721"/>
            <a:ext cx="0" cy="2076464"/>
          </a:xfrm>
          <a:prstGeom prst="straightConnector1">
            <a:avLst/>
          </a:prstGeom>
          <a:noFill/>
          <a:ln w="381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32127" y="-218660"/>
            <a:ext cx="1629948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Internal Travel Awards</a:t>
            </a:r>
            <a:endParaRPr/>
          </a:p>
        </p:txBody>
      </p:sp>
      <p:sp>
        <p:nvSpPr>
          <p:cNvPr id="196" name="Google Shape;196;p10"/>
          <p:cNvSpPr txBox="1"/>
          <p:nvPr/>
        </p:nvSpPr>
        <p:spPr>
          <a:xfrm>
            <a:off x="735495" y="397565"/>
            <a:ext cx="1017351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Travel Awards</a:t>
            </a:r>
            <a:endParaRPr/>
          </a:p>
        </p:txBody>
      </p:sp>
      <p:sp>
        <p:nvSpPr>
          <p:cNvPr id="197" name="Google Shape;197;p10"/>
          <p:cNvSpPr txBox="1"/>
          <p:nvPr/>
        </p:nvSpPr>
        <p:spPr>
          <a:xfrm>
            <a:off x="735495" y="1629484"/>
            <a:ext cx="9740000" cy="45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Gerald B. Price and Graduate Research Enhancement and Travel (GREAT) Awards</a:t>
            </a:r>
            <a:endParaRPr/>
          </a:p>
        </p:txBody>
      </p:sp>
      <p:sp>
        <p:nvSpPr>
          <p:cNvPr id="198" name="Google Shape;198;p10"/>
          <p:cNvSpPr txBox="1"/>
          <p:nvPr/>
        </p:nvSpPr>
        <p:spPr>
          <a:xfrm>
            <a:off x="735495" y="2071794"/>
            <a:ext cx="92268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There are 3 travel award competitions yearly: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February 28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, for conferences between the upcoming May 1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 and August 31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June 30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, for conferences between the upcoming September 1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 and December 31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October 31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, for conferences between the upcoming January 1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 and April 30</a:t>
            </a:r>
            <a:r>
              <a:rPr lang="en-US" sz="1800" b="0" i="0" u="none" strike="noStrike" cap="none" baseline="300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 b="0" i="0" u="none" strike="noStrike" cap="non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Award recipients will be reimbursed for the amount spent to attend the conference for which they received the award, up to a maximum of $1,250 CAD.</a:t>
            </a:r>
            <a:endParaRPr sz="1800">
              <a:solidFill>
                <a:srgbClr val="52525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Award recipients are determined by way of a random draw among all eligible applicants.</a:t>
            </a:r>
            <a:endParaRPr sz="1800">
              <a:solidFill>
                <a:srgbClr val="52525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Supervisors are expected to help cover any additional costs up to $650.00 CAD.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Information</a:t>
            </a:r>
            <a:endParaRPr sz="1800">
              <a:solidFill>
                <a:srgbClr val="5252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0" descr="Take Off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9048" y="4407630"/>
            <a:ext cx="4472947" cy="4472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 txBox="1"/>
          <p:nvPr/>
        </p:nvSpPr>
        <p:spPr>
          <a:xfrm>
            <a:off x="-647494" y="-174957"/>
            <a:ext cx="1629948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Harmonized Stipend</a:t>
            </a:r>
            <a:endParaRPr/>
          </a:p>
        </p:txBody>
      </p:sp>
      <p:sp>
        <p:nvSpPr>
          <p:cNvPr id="205" name="Google Shape;205;p11"/>
          <p:cNvSpPr txBox="1"/>
          <p:nvPr/>
        </p:nvSpPr>
        <p:spPr>
          <a:xfrm>
            <a:off x="735495" y="397565"/>
            <a:ext cx="1017351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Harmonized Stipend</a:t>
            </a:r>
            <a:endParaRPr/>
          </a:p>
        </p:txBody>
      </p:sp>
      <p:pic>
        <p:nvPicPr>
          <p:cNvPr id="206" name="Google Shape;20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550" y="1259350"/>
            <a:ext cx="6823398" cy="289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0550" y="4260460"/>
            <a:ext cx="6823398" cy="25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1"/>
          <p:cNvSpPr/>
          <p:nvPr/>
        </p:nvSpPr>
        <p:spPr>
          <a:xfrm>
            <a:off x="2418600" y="3245025"/>
            <a:ext cx="6815400" cy="541500"/>
          </a:xfrm>
          <a:prstGeom prst="rect">
            <a:avLst/>
          </a:prstGeom>
          <a:solidFill>
            <a:srgbClr val="FFC000">
              <a:alpha val="2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1"/>
          <p:cNvSpPr/>
          <p:nvPr/>
        </p:nvSpPr>
        <p:spPr>
          <a:xfrm>
            <a:off x="2418600" y="6070125"/>
            <a:ext cx="6815400" cy="360000"/>
          </a:xfrm>
          <a:prstGeom prst="rect">
            <a:avLst/>
          </a:prstGeom>
          <a:solidFill>
            <a:srgbClr val="FFC000">
              <a:alpha val="2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2418600" y="3786525"/>
            <a:ext cx="6815400" cy="360000"/>
          </a:xfrm>
          <a:prstGeom prst="rect">
            <a:avLst/>
          </a:prstGeom>
          <a:solidFill>
            <a:srgbClr val="5B9BD5">
              <a:alpha val="2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2418600" y="6430125"/>
            <a:ext cx="6815400" cy="360000"/>
          </a:xfrm>
          <a:prstGeom prst="rect">
            <a:avLst/>
          </a:prstGeom>
          <a:solidFill>
            <a:srgbClr val="5B9BD5">
              <a:alpha val="2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/>
        </p:nvSpPr>
        <p:spPr>
          <a:xfrm>
            <a:off x="-2053741" y="693641"/>
            <a:ext cx="16299482" cy="377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Thanks!</a:t>
            </a:r>
            <a:endParaRPr/>
          </a:p>
        </p:txBody>
      </p:sp>
      <p:sp>
        <p:nvSpPr>
          <p:cNvPr id="218" name="Google Shape;218;p12"/>
          <p:cNvSpPr txBox="1"/>
          <p:nvPr/>
        </p:nvSpPr>
        <p:spPr>
          <a:xfrm>
            <a:off x="1009245" y="2313532"/>
            <a:ext cx="1017351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Thanks!</a:t>
            </a:r>
            <a:endParaRPr/>
          </a:p>
        </p:txBody>
      </p:sp>
      <p:pic>
        <p:nvPicPr>
          <p:cNvPr id="219" name="Google Shape;219;p1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128" y="5041419"/>
            <a:ext cx="3373120" cy="14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2" descr="Social Media Icons, Social Media, Social Media Logo - Follow Us On Icons  Clipart - Full Size Clipart (#5743928) - PinClipart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71302" b="55259"/>
          <a:stretch/>
        </p:blipFill>
        <p:spPr>
          <a:xfrm>
            <a:off x="4329318" y="5218491"/>
            <a:ext cx="1056399" cy="9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 descr="Social Media Icons, Social Media, Social Media Logo - Follow Us On Icons  Clipart - Full Size Clipart (#5743928) - PinClipart">
            <a:hlinkClick r:id="rId6"/>
          </p:cNvPr>
          <p:cNvPicPr preferRelativeResize="0"/>
          <p:nvPr/>
        </p:nvPicPr>
        <p:blipFill rotWithShape="1">
          <a:blip r:embed="rId5">
            <a:alphaModFix/>
          </a:blip>
          <a:srcRect l="35650" t="162" r="35650" b="55097"/>
          <a:stretch/>
        </p:blipFill>
        <p:spPr>
          <a:xfrm>
            <a:off x="5567800" y="5218491"/>
            <a:ext cx="1056399" cy="9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2" descr="Social Media Icons, Social Media, Social Media Logo - Follow Us On Icons  Clipart - Full Size Clipart (#5743928) - PinClipart">
            <a:hlinkClick r:id="rId7"/>
          </p:cNvPr>
          <p:cNvPicPr preferRelativeResize="0"/>
          <p:nvPr/>
        </p:nvPicPr>
        <p:blipFill rotWithShape="1">
          <a:blip r:embed="rId5">
            <a:alphaModFix/>
          </a:blip>
          <a:srcRect l="74026" r="-2725" b="55259"/>
          <a:stretch/>
        </p:blipFill>
        <p:spPr>
          <a:xfrm>
            <a:off x="6930188" y="5218491"/>
            <a:ext cx="1056399" cy="9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2" descr="Social Media Icons, Social Media, Social Media Logo - Follow Us On Icons  Clipart - Full Size Clipart (#5743928) - PinClipart"/>
          <p:cNvPicPr preferRelativeResize="0"/>
          <p:nvPr/>
        </p:nvPicPr>
        <p:blipFill rotWithShape="1">
          <a:blip r:embed="rId5">
            <a:alphaModFix/>
          </a:blip>
          <a:srcRect l="-2191" t="52668" r="71623" b="-1060"/>
          <a:stretch/>
        </p:blipFill>
        <p:spPr>
          <a:xfrm>
            <a:off x="9475894" y="5179100"/>
            <a:ext cx="1125143" cy="10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l="40529" t="38640" r="41049" b="44655"/>
          <a:stretch/>
        </p:blipFill>
        <p:spPr>
          <a:xfrm>
            <a:off x="8113506" y="5179100"/>
            <a:ext cx="1151234" cy="10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>
          <a:xfrm>
            <a:off x="-308113" y="-218660"/>
            <a:ext cx="1323892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Program Directors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735495" y="397565"/>
            <a:ext cx="707666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 Directors</a:t>
            </a:r>
            <a:endParaRPr/>
          </a:p>
        </p:txBody>
      </p:sp>
      <p:pic>
        <p:nvPicPr>
          <p:cNvPr id="101" name="Google Shape;101;p2" descr="Dr. Anne-Marie Lauz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17" y="1949986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Dr. Elizabeth Fixm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7337" y="1949986"/>
            <a:ext cx="2095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-162524" y="4277662"/>
            <a:ext cx="29983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Anne-Marie Lauzon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Graduate Program Director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2525896" y="4277662"/>
            <a:ext cx="29983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Elizabeth Fixman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Associate Program Director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524277" y="1949986"/>
            <a:ext cx="6378805" cy="420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Chairs of the departmental committee for graduate admissions.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Primary contact with school of graduate studies.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Review the academic progress.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Review nominations for scholarships and awards.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Coordinate the development of graduate courses, new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programs and/or curriculum changes.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Mediate in problematic situations involving students and faculty.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Review and sign initial thesis submission.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0" i="0" u="sng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Complete guidelines</a:t>
            </a:r>
            <a:endParaRPr sz="18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5524276" y="1580654"/>
            <a:ext cx="37271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Roles of our Program Directors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/>
          <p:nvPr/>
        </p:nvSpPr>
        <p:spPr>
          <a:xfrm>
            <a:off x="-308113" y="-218660"/>
            <a:ext cx="1323892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Student Affairs</a:t>
            </a: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735495" y="397565"/>
            <a:ext cx="707666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 Affairs</a:t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735495" y="1690898"/>
            <a:ext cx="37271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 with: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735495" y="2060230"/>
            <a:ext cx="59310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Application and admission process.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Registration inquiries.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Research progress tracking (Thesis Committee meetings).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Travel awards.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External/internal fellowships, graduate awards.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Student requests (leave of absence, withdrawal from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      program).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Program requirements.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Email: experimental.medicine@mcgill.ca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7238927" y="1546018"/>
            <a:ext cx="4451498" cy="38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For all regular inquiries:</a:t>
            </a:r>
            <a:endParaRPr/>
          </a:p>
        </p:txBody>
      </p:sp>
      <p:sp>
        <p:nvSpPr>
          <p:cNvPr id="117" name="Google Shape;117;p3"/>
          <p:cNvSpPr txBox="1"/>
          <p:nvPr/>
        </p:nvSpPr>
        <p:spPr>
          <a:xfrm>
            <a:off x="7238927" y="1928110"/>
            <a:ext cx="3112969" cy="102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Marylin Linhares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(514) 934-1934 ext. 34699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Student Affairs Coordinator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7238927" y="3133985"/>
            <a:ext cx="3112969" cy="102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Katrine Couvrette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(514) 934-1934 ext. 34700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Student Affairs Coordinator</a:t>
            </a:r>
            <a:endParaRPr/>
          </a:p>
        </p:txBody>
      </p:sp>
      <p:sp>
        <p:nvSpPr>
          <p:cNvPr id="119" name="Google Shape;119;p3"/>
          <p:cNvSpPr txBox="1"/>
          <p:nvPr/>
        </p:nvSpPr>
        <p:spPr>
          <a:xfrm>
            <a:off x="7238927" y="4497896"/>
            <a:ext cx="32128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For external and internal fellowships, awards, student and supervisor advising: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7238927" y="5021116"/>
            <a:ext cx="3212881" cy="102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Sandra Morrison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(514) 934-1934 ext. 36465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Student Affairs Administrator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/>
        </p:nvSpPr>
        <p:spPr>
          <a:xfrm>
            <a:off x="-308113" y="-218660"/>
            <a:ext cx="1323892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EMGSS</a:t>
            </a:r>
            <a:endParaRPr/>
          </a:p>
        </p:txBody>
      </p:sp>
      <p:sp>
        <p:nvSpPr>
          <p:cNvPr id="127" name="Google Shape;127;p4"/>
          <p:cNvSpPr txBox="1"/>
          <p:nvPr/>
        </p:nvSpPr>
        <p:spPr>
          <a:xfrm>
            <a:off x="735495" y="397565"/>
            <a:ext cx="707666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EMGSS</a:t>
            </a:r>
            <a:endParaRPr/>
          </a:p>
        </p:txBody>
      </p:sp>
      <p:sp>
        <p:nvSpPr>
          <p:cNvPr id="128" name="Google Shape;128;p4"/>
          <p:cNvSpPr txBox="1"/>
          <p:nvPr/>
        </p:nvSpPr>
        <p:spPr>
          <a:xfrm>
            <a:off x="8082683" y="1727843"/>
            <a:ext cx="3929447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Experimental Medicine Graduate Students' Society (EMGSS):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Who we are: </a:t>
            </a:r>
            <a:r>
              <a:rPr lang="en-US" sz="1800" i="0" u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Elected</a:t>
            </a:r>
            <a:r>
              <a:rPr lang="en-US" sz="1800" b="1" i="0" u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b="0" i="0" u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 Council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Why we exist: </a:t>
            </a:r>
            <a:r>
              <a:rPr lang="en-US" sz="1800" b="0" i="0" u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promote and defend the rights, welfare and interests of its members, as well as to enhance their educational, social, cultural and environmental conditions.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What </a:t>
            </a:r>
            <a:r>
              <a:rPr lang="en-US" sz="18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do: </a:t>
            </a: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-US" sz="1800" b="0" i="0" u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rganize the Annual McGill Biomedical Graduate Conference (AMBGC), as well as hosts a variety of academic, social and sporting events.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310283" y="642232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info: emgss.org </a:t>
            </a:r>
            <a:endParaRPr/>
          </a:p>
        </p:txBody>
      </p:sp>
      <p:pic>
        <p:nvPicPr>
          <p:cNvPr id="3" name="Picture 2" descr="A collage of people posing for a photo&#10;&#10;Description automatically generated">
            <a:extLst>
              <a:ext uri="{FF2B5EF4-FFF2-40B4-BE49-F238E27FC236}">
                <a16:creationId xmlns:a16="http://schemas.microsoft.com/office/drawing/2014/main" id="{6698F037-B6BD-D268-5DE8-87A0BF6ED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5" y="1259339"/>
            <a:ext cx="7736427" cy="52010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-6347400" y="-218660"/>
            <a:ext cx="20148466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Experimental Medicine sites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735495" y="397565"/>
            <a:ext cx="934417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Experimental Medicine sites</a:t>
            </a:r>
            <a:endParaRPr/>
          </a:p>
        </p:txBody>
      </p:sp>
      <p:pic>
        <p:nvPicPr>
          <p:cNvPr id="137" name="Google Shape;137;p5" descr="Message from the Executive Director - Research Institute of the McGill  University Health Centre - RI-MUHC"/>
          <p:cNvPicPr preferRelativeResize="0"/>
          <p:nvPr/>
        </p:nvPicPr>
        <p:blipFill rotWithShape="1">
          <a:blip r:embed="rId3">
            <a:alphaModFix/>
          </a:blip>
          <a:srcRect r="33193" b="4926"/>
          <a:stretch/>
        </p:blipFill>
        <p:spPr>
          <a:xfrm>
            <a:off x="0" y="1386000"/>
            <a:ext cx="6019013" cy="2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 descr="Jewish General Hospital | Jewish General Hospital"/>
          <p:cNvPicPr preferRelativeResize="0"/>
          <p:nvPr/>
        </p:nvPicPr>
        <p:blipFill rotWithShape="1">
          <a:blip r:embed="rId4">
            <a:alphaModFix/>
          </a:blip>
          <a:srcRect r="18347"/>
          <a:stretch/>
        </p:blipFill>
        <p:spPr>
          <a:xfrm>
            <a:off x="6019013" y="4116700"/>
            <a:ext cx="6172987" cy="27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6820431" y="1936447"/>
            <a:ext cx="45701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Institute – McGill University Health Centre (RI-MUHC)</a:t>
            </a:r>
            <a:endParaRPr/>
          </a:p>
        </p:txBody>
      </p:sp>
      <p:sp>
        <p:nvSpPr>
          <p:cNvPr id="140" name="Google Shape;140;p5"/>
          <p:cNvSpPr txBox="1"/>
          <p:nvPr/>
        </p:nvSpPr>
        <p:spPr>
          <a:xfrm>
            <a:off x="6820431" y="2590309"/>
            <a:ext cx="45701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Glen Site</a:t>
            </a:r>
            <a:endParaRPr/>
          </a:p>
        </p:txBody>
      </p:sp>
      <p:sp>
        <p:nvSpPr>
          <p:cNvPr id="141" name="Google Shape;141;p5"/>
          <p:cNvSpPr txBox="1"/>
          <p:nvPr/>
        </p:nvSpPr>
        <p:spPr>
          <a:xfrm>
            <a:off x="837429" y="5080329"/>
            <a:ext cx="45701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Lady Davis Institute (LDI) / Jewish General Hospital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6" descr="Rosalind and Morris Goodman Cancer Institute - McGill University"/>
          <p:cNvPicPr preferRelativeResize="0"/>
          <p:nvPr/>
        </p:nvPicPr>
        <p:blipFill rotWithShape="1">
          <a:blip r:embed="rId3">
            <a:alphaModFix/>
          </a:blip>
          <a:srcRect l="4169"/>
          <a:stretch/>
        </p:blipFill>
        <p:spPr>
          <a:xfrm>
            <a:off x="6019012" y="4127360"/>
            <a:ext cx="6172988" cy="273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Institut de recherches cliniques de Montréal (IRCM) / Montreal Clinical Research  Institute Employees, Location, Careers | LinkedIn"/>
          <p:cNvPicPr preferRelativeResize="0"/>
          <p:nvPr/>
        </p:nvPicPr>
        <p:blipFill rotWithShape="1">
          <a:blip r:embed="rId4">
            <a:alphaModFix/>
          </a:blip>
          <a:srcRect r="3725"/>
          <a:stretch/>
        </p:blipFill>
        <p:spPr>
          <a:xfrm>
            <a:off x="1" y="1380374"/>
            <a:ext cx="6019012" cy="27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/>
          <p:nvPr/>
        </p:nvSpPr>
        <p:spPr>
          <a:xfrm>
            <a:off x="-6347400" y="-218660"/>
            <a:ext cx="20148466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Experimental Medicine sites</a:t>
            </a:r>
            <a:endParaRPr/>
          </a:p>
        </p:txBody>
      </p:sp>
      <p:sp>
        <p:nvSpPr>
          <p:cNvPr id="149" name="Google Shape;149;p6"/>
          <p:cNvSpPr txBox="1"/>
          <p:nvPr/>
        </p:nvSpPr>
        <p:spPr>
          <a:xfrm>
            <a:off x="735495" y="397565"/>
            <a:ext cx="934417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Experimental Medicine sites</a:t>
            </a:r>
            <a:endParaRPr/>
          </a:p>
        </p:txBody>
      </p:sp>
      <p:sp>
        <p:nvSpPr>
          <p:cNvPr id="150" name="Google Shape;150;p6"/>
          <p:cNvSpPr txBox="1"/>
          <p:nvPr/>
        </p:nvSpPr>
        <p:spPr>
          <a:xfrm>
            <a:off x="6820431" y="1936447"/>
            <a:ext cx="45701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 de recherches cliniques de Montréal (IRCM) / Montreal Clinical Research Institute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 txBox="1"/>
          <p:nvPr/>
        </p:nvSpPr>
        <p:spPr>
          <a:xfrm>
            <a:off x="837429" y="5080329"/>
            <a:ext cx="45701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Goodman Cancer Institute (GCI) / McIntyre Medical Building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/>
          <p:nvPr/>
        </p:nvSpPr>
        <p:spPr>
          <a:xfrm>
            <a:off x="-98048" y="-387117"/>
            <a:ext cx="1323892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EMGSS: Site Reps</a:t>
            </a:r>
            <a:endParaRPr/>
          </a:p>
        </p:txBody>
      </p:sp>
      <p:sp>
        <p:nvSpPr>
          <p:cNvPr id="158" name="Google Shape;158;p7"/>
          <p:cNvSpPr txBox="1"/>
          <p:nvPr/>
        </p:nvSpPr>
        <p:spPr>
          <a:xfrm>
            <a:off x="735495" y="397565"/>
            <a:ext cx="707666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EMGSS: Site Reps</a:t>
            </a:r>
            <a:endParaRPr/>
          </a:p>
        </p:txBody>
      </p:sp>
      <p:sp>
        <p:nvSpPr>
          <p:cNvPr id="159" name="Google Shape;159;p7"/>
          <p:cNvSpPr txBox="1"/>
          <p:nvPr/>
        </p:nvSpPr>
        <p:spPr>
          <a:xfrm>
            <a:off x="0" y="6460435"/>
            <a:ext cx="2232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info: emgss.org </a:t>
            </a:r>
            <a:endParaRPr/>
          </a:p>
        </p:txBody>
      </p:sp>
      <p:pic>
        <p:nvPicPr>
          <p:cNvPr id="160" name="Google Shape;160;p7" descr="A person posing for a pictur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05486"/>
            <a:ext cx="3021681" cy="312747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>
            <a:off x="0" y="1563625"/>
            <a:ext cx="293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Chantel Mukonoweshuro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LDI</a:t>
            </a:r>
            <a:endParaRPr/>
          </a:p>
        </p:txBody>
      </p:sp>
      <p:sp>
        <p:nvSpPr>
          <p:cNvPr id="162" name="Google Shape;162;p7"/>
          <p:cNvSpPr txBox="1"/>
          <p:nvPr/>
        </p:nvSpPr>
        <p:spPr>
          <a:xfrm>
            <a:off x="87637" y="5330900"/>
            <a:ext cx="2846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chantel.mukonoweshuro@mail.mcgill.ca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7" descr="A person wearing glasses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1681" y="2209696"/>
            <a:ext cx="3017614" cy="312326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/>
          <p:nvPr/>
        </p:nvSpPr>
        <p:spPr>
          <a:xfrm>
            <a:off x="3689199" y="1563631"/>
            <a:ext cx="16825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Shayesteh Kiani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IRCM</a:t>
            </a:r>
            <a:endParaRPr/>
          </a:p>
        </p:txBody>
      </p:sp>
      <p:sp>
        <p:nvSpPr>
          <p:cNvPr id="165" name="Google Shape;165;p7"/>
          <p:cNvSpPr txBox="1"/>
          <p:nvPr/>
        </p:nvSpPr>
        <p:spPr>
          <a:xfrm>
            <a:off x="3461829" y="5332959"/>
            <a:ext cx="21373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shayesteh.kiani@mail.mcgill.ca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6475105" y="1563625"/>
            <a:ext cx="234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Rushud Abdulsalam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RI-MUHC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9928020" y="1563630"/>
            <a:ext cx="1621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Anne Blouin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GCI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6399099" y="5332950"/>
            <a:ext cx="244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rushud.abdulsalam@mail.mcgill.ca</a:t>
            </a:r>
            <a:endParaRPr/>
          </a:p>
        </p:txBody>
      </p:sp>
      <p:sp>
        <p:nvSpPr>
          <p:cNvPr id="169" name="Google Shape;169;p7"/>
          <p:cNvSpPr txBox="1"/>
          <p:nvPr/>
        </p:nvSpPr>
        <p:spPr>
          <a:xfrm>
            <a:off x="9338498" y="5345304"/>
            <a:ext cx="28007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anne.blouin@mail.mcgill.ca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00" y="2258425"/>
            <a:ext cx="2913776" cy="30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38500" y="2239462"/>
            <a:ext cx="2800775" cy="307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5275" y="2233275"/>
            <a:ext cx="3108458" cy="30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-6347401" y="-218660"/>
            <a:ext cx="22785335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Course and thesis requirements</a:t>
            </a:r>
            <a:endParaRPr/>
          </a:p>
        </p:txBody>
      </p:sp>
      <p:sp>
        <p:nvSpPr>
          <p:cNvPr id="178" name="Google Shape;178;p8"/>
          <p:cNvSpPr txBox="1"/>
          <p:nvPr/>
        </p:nvSpPr>
        <p:spPr>
          <a:xfrm>
            <a:off x="735495" y="397565"/>
            <a:ext cx="1017351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 and thesis requirements</a:t>
            </a:r>
            <a:endParaRPr/>
          </a:p>
        </p:txBody>
      </p:sp>
      <p:graphicFrame>
        <p:nvGraphicFramePr>
          <p:cNvPr id="179" name="Google Shape;179;p8"/>
          <p:cNvGraphicFramePr/>
          <p:nvPr/>
        </p:nvGraphicFramePr>
        <p:xfrm>
          <a:off x="240631" y="1723598"/>
          <a:ext cx="11710725" cy="3307120"/>
        </p:xfrm>
        <a:graphic>
          <a:graphicData uri="http://schemas.openxmlformats.org/drawingml/2006/table">
            <a:tbl>
              <a:tblPr firstRow="1" bandRow="1">
                <a:noFill/>
                <a:tableStyleId>{55F237AC-8E18-49A2-B275-DF9347BDFDB5}</a:tableStyleId>
              </a:tblPr>
              <a:tblGrid>
                <a:gridCol w="131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3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9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72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/>
                        <a:t>M.Sc. Experimental Medicine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/>
                        <a:t>M.Sc. Option in Bioethics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M.Sc. Option in Digital Health Innovation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/>
                        <a:t>M.Sc. Option in Environment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/>
                        <a:t>Ph.D. Experimental Medicine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/>
                        <a:t>Ph.D. Option in Environment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/>
                        <a:t>Graduate Diploma Clinical Research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/>
                        <a:t>Graduate Certificate in Regenerative Medicine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2F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Coursework Credits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9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21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18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12-18*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21-27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12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Thesis Credits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36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24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27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-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-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18 (practicum)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-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Total credits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45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45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45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12-18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21-27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30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0" name="Google Shape;180;p8"/>
          <p:cNvSpPr txBox="1"/>
          <p:nvPr/>
        </p:nvSpPr>
        <p:spPr>
          <a:xfrm>
            <a:off x="8838399" y="4761438"/>
            <a:ext cx="3112969" cy="38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*12 credits when entering with a M.Sc.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240631" y="5143530"/>
            <a:ext cx="10395658" cy="129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Courses offered by the Division of Experimental Medicine 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500 or 600 level courses from other departments may be taken but should be confirmed with EXMD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Course registration must be completed by student via Minerva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/>
        </p:nvSpPr>
        <p:spPr>
          <a:xfrm>
            <a:off x="32127" y="-218660"/>
            <a:ext cx="8282527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myPogress</a:t>
            </a:r>
            <a:endParaRPr sz="11500" b="1">
              <a:solidFill>
                <a:srgbClr val="EDEDE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735495" y="397565"/>
            <a:ext cx="1017351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myProgress</a:t>
            </a:r>
            <a:endParaRPr sz="5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735495" y="1643388"/>
            <a:ext cx="9740000" cy="45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myProgress is a tool that tracks graduate students’ progress in their studies</a:t>
            </a:r>
            <a:endParaRPr/>
          </a:p>
        </p:txBody>
      </p:sp>
      <p:pic>
        <p:nvPicPr>
          <p:cNvPr id="189" name="Google Shape;189;p9" descr="myProgress | Graduate and Postdoctoral Studies - McGill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2712" y="4781047"/>
            <a:ext cx="6886575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735495" y="2099603"/>
            <a:ext cx="10504255" cy="337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All student records from Minerva.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A list of student milestones to be completed (degree requirements), and their due dates (e.g. thesis committee meetings and course work).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The composition of the students’ thesis committee members, including supervisors, academic advisors and other members, as well as comprehensive oral examination members for Ph.D. students.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This tool is useful for you, your supervisor and academic advisor as it monitors the degree requirements completion and serves as a degree audit tool.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n-US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Informatio</a:t>
            </a:r>
            <a:r>
              <a:rPr lang="en-US" sz="1800" u="sng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870</Words>
  <Application>Microsoft Macintosh PowerPoint</Application>
  <PresentationFormat>Widescreen</PresentationFormat>
  <Paragraphs>150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Proxima Nova</vt:lpstr>
      <vt:lpstr>Calibri</vt:lpstr>
      <vt:lpstr>Office Theme</vt:lpstr>
      <vt:lpstr>New Student Orientation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Student Orientation</dc:title>
  <dc:creator>Amelia Mtz V</dc:creator>
  <cp:lastModifiedBy>Jennifer Maxwell</cp:lastModifiedBy>
  <cp:revision>4</cp:revision>
  <dcterms:created xsi:type="dcterms:W3CDTF">2021-09-23T20:38:49Z</dcterms:created>
  <dcterms:modified xsi:type="dcterms:W3CDTF">2023-10-06T01:28:11Z</dcterms:modified>
</cp:coreProperties>
</file>